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01" r:id="rId1"/>
  </p:sldMasterIdLst>
  <p:notesMasterIdLst>
    <p:notesMasterId r:id="rId30"/>
  </p:notesMasterIdLst>
  <p:handoutMasterIdLst>
    <p:handoutMasterId r:id="rId31"/>
  </p:handoutMasterIdLst>
  <p:sldIdLst>
    <p:sldId id="930" r:id="rId2"/>
    <p:sldId id="933" r:id="rId3"/>
    <p:sldId id="947" r:id="rId4"/>
    <p:sldId id="972" r:id="rId5"/>
    <p:sldId id="971" r:id="rId6"/>
    <p:sldId id="975" r:id="rId7"/>
    <p:sldId id="955" r:id="rId8"/>
    <p:sldId id="980" r:id="rId9"/>
    <p:sldId id="981" r:id="rId10"/>
    <p:sldId id="962" r:id="rId11"/>
    <p:sldId id="945" r:id="rId12"/>
    <p:sldId id="983" r:id="rId13"/>
    <p:sldId id="984" r:id="rId14"/>
    <p:sldId id="963" r:id="rId15"/>
    <p:sldId id="976" r:id="rId16"/>
    <p:sldId id="978" r:id="rId17"/>
    <p:sldId id="968" r:id="rId18"/>
    <p:sldId id="985" r:id="rId19"/>
    <p:sldId id="956" r:id="rId20"/>
    <p:sldId id="915" r:id="rId21"/>
    <p:sldId id="964" r:id="rId22"/>
    <p:sldId id="931" r:id="rId23"/>
    <p:sldId id="944" r:id="rId24"/>
    <p:sldId id="966" r:id="rId25"/>
    <p:sldId id="970" r:id="rId26"/>
    <p:sldId id="969" r:id="rId27"/>
    <p:sldId id="967" r:id="rId28"/>
    <p:sldId id="94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src" initials="s" lastIdx="3" clrIdx="0">
    <p:extLst>
      <p:ext uri="{19B8F6BF-5375-455C-9EA6-DF929625EA0E}">
        <p15:presenceInfo xmlns:p15="http://schemas.microsoft.com/office/powerpoint/2012/main" userId=" src" providerId="None"/>
      </p:ext>
    </p:extLst>
  </p:cmAuthor>
  <p:cmAuthor id="2" name="聖博 林" initials="聖博" lastIdx="1" clrIdx="1">
    <p:extLst>
      <p:ext uri="{19B8F6BF-5375-455C-9EA6-DF929625EA0E}">
        <p15:presenceInfo xmlns:p15="http://schemas.microsoft.com/office/powerpoint/2012/main" userId="24c87805fcb9cc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E599"/>
    <a:srgbClr val="7F7F7F"/>
    <a:srgbClr val="A0A09E"/>
    <a:srgbClr val="F7F7F7"/>
    <a:srgbClr val="F0F0EE"/>
    <a:srgbClr val="C1BCC2"/>
    <a:srgbClr val="E2E2E2"/>
    <a:srgbClr val="E6E1E7"/>
    <a:srgbClr val="F5F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7013"/>
  </p:normalViewPr>
  <p:slideViewPr>
    <p:cSldViewPr snapToGrid="0" snapToObjects="1">
      <p:cViewPr varScale="1">
        <p:scale>
          <a:sx n="100" d="100"/>
          <a:sy n="100" d="100"/>
        </p:scale>
        <p:origin x="78" y="510"/>
      </p:cViewPr>
      <p:guideLst/>
    </p:cSldViewPr>
  </p:slideViewPr>
  <p:notesTextViewPr>
    <p:cViewPr>
      <p:scale>
        <a:sx n="150" d="100"/>
        <a:sy n="150" d="100"/>
      </p:scale>
      <p:origin x="0" y="0"/>
    </p:cViewPr>
  </p:notesTextViewPr>
  <p:sorterViewPr>
    <p:cViewPr>
      <p:scale>
        <a:sx n="66" d="100"/>
        <a:sy n="66" d="100"/>
      </p:scale>
      <p:origin x="0" y="0"/>
    </p:cViewPr>
  </p:sorterViewPr>
  <p:notesViewPr>
    <p:cSldViewPr snapToGrid="0" snapToObjects="1" showGuides="1">
      <p:cViewPr varScale="1">
        <p:scale>
          <a:sx n="57" d="100"/>
          <a:sy n="57" d="100"/>
        </p:scale>
        <p:origin x="2754"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D8CFB6"/>
              </a:solidFill>
              <a:ln w="19050">
                <a:solidFill>
                  <a:schemeClr val="lt1"/>
                </a:solidFill>
              </a:ln>
              <a:effectLst/>
            </c:spPr>
            <c:extLst>
              <c:ext xmlns:c16="http://schemas.microsoft.com/office/drawing/2014/chart" uri="{C3380CC4-5D6E-409C-BE32-E72D297353CC}">
                <c16:uniqueId val="{00000004-C1DF-4CB7-B141-E1E4808BE44D}"/>
              </c:ext>
            </c:extLst>
          </c:dPt>
          <c:dPt>
            <c:idx val="1"/>
            <c:bubble3D val="0"/>
            <c:spPr>
              <a:solidFill>
                <a:srgbClr val="B9AF9D"/>
              </a:solidFill>
              <a:ln w="19050">
                <a:solidFill>
                  <a:schemeClr val="lt1"/>
                </a:solidFill>
              </a:ln>
              <a:effectLst/>
            </c:spPr>
            <c:extLst>
              <c:ext xmlns:c16="http://schemas.microsoft.com/office/drawing/2014/chart" uri="{C3380CC4-5D6E-409C-BE32-E72D297353CC}">
                <c16:uniqueId val="{00000003-C1DF-4CB7-B141-E1E4808BE44D}"/>
              </c:ext>
            </c:extLst>
          </c:dPt>
          <c:dPt>
            <c:idx val="2"/>
            <c:bubble3D val="0"/>
            <c:spPr>
              <a:solidFill>
                <a:srgbClr val="758187"/>
              </a:solidFill>
              <a:ln w="19050">
                <a:solidFill>
                  <a:schemeClr val="lt1"/>
                </a:solidFill>
              </a:ln>
              <a:effectLst/>
            </c:spPr>
            <c:extLst>
              <c:ext xmlns:c16="http://schemas.microsoft.com/office/drawing/2014/chart" uri="{C3380CC4-5D6E-409C-BE32-E72D297353CC}">
                <c16:uniqueId val="{00000002-C1DF-4CB7-B141-E1E4808BE44D}"/>
              </c:ext>
            </c:extLst>
          </c:dPt>
          <c:dPt>
            <c:idx val="3"/>
            <c:bubble3D val="0"/>
            <c:spPr>
              <a:solidFill>
                <a:srgbClr val="929292"/>
              </a:solidFill>
              <a:ln w="19050">
                <a:solidFill>
                  <a:schemeClr val="lt1"/>
                </a:solidFill>
              </a:ln>
              <a:effectLst/>
            </c:spPr>
            <c:extLst>
              <c:ext xmlns:c16="http://schemas.microsoft.com/office/drawing/2014/chart" uri="{C3380CC4-5D6E-409C-BE32-E72D297353CC}">
                <c16:uniqueId val="{00000001-C1DF-4CB7-B141-E1E4808BE44D}"/>
              </c:ext>
            </c:extLst>
          </c:dPt>
          <c:dLbls>
            <c:dLbl>
              <c:idx val="0"/>
              <c:layout>
                <c:manualLayout>
                  <c:x val="0.20553421136675265"/>
                  <c:y val="-4.046423723141754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C1DF-4CB7-B141-E1E4808BE44D}"/>
                </c:ext>
              </c:extLst>
            </c:dLbl>
            <c:dLbl>
              <c:idx val="1"/>
              <c:layout>
                <c:manualLayout>
                  <c:x val="-0.23071708187435339"/>
                  <c:y val="4.448311092147897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1DF-4CB7-B141-E1E4808BE44D}"/>
                </c:ext>
              </c:extLst>
            </c:dLbl>
            <c:dLbl>
              <c:idx val="2"/>
              <c:layout>
                <c:manualLayout>
                  <c:x val="0.13515596152486403"/>
                  <c:y val="0.1302141717370164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C1DF-4CB7-B141-E1E4808BE44D}"/>
                </c:ext>
              </c:extLst>
            </c:dLbl>
            <c:dLbl>
              <c:idx val="3"/>
              <c:layout>
                <c:manualLayout>
                  <c:x val="5.5873992096517805E-2"/>
                  <c:y val="0.1465881756469010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1DF-4CB7-B141-E1E4808BE44D}"/>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solidFill>
                    <a:latin typeface="+mn-lt"/>
                    <a:ea typeface="+mn-ea"/>
                    <a:cs typeface="+mn-cs"/>
                  </a:defRPr>
                </a:pPr>
                <a:endParaRPr lang="zh-TW"/>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Sheet1!$A$4:$A$5</c:f>
              <c:strCache>
                <c:ptCount val="2"/>
                <c:pt idx="0">
                  <c:v>林聖博</c:v>
                </c:pt>
                <c:pt idx="1">
                  <c:v>余貫瑒</c:v>
                </c:pt>
              </c:strCache>
            </c:strRef>
          </c:cat>
          <c:val>
            <c:numRef>
              <c:f>Sheet1!$B$4:$B$5</c:f>
              <c:numCache>
                <c:formatCode>General</c:formatCode>
                <c:ptCount val="2"/>
                <c:pt idx="0">
                  <c:v>75</c:v>
                </c:pt>
                <c:pt idx="1">
                  <c:v>25</c:v>
                </c:pt>
              </c:numCache>
            </c:numRef>
          </c:val>
          <c:extLst>
            <c:ext xmlns:c16="http://schemas.microsoft.com/office/drawing/2014/chart" uri="{C3380CC4-5D6E-409C-BE32-E72D297353CC}">
              <c16:uniqueId val="{00000000-C1DF-4CB7-B141-E1E4808BE44D}"/>
            </c:ext>
          </c:extLst>
        </c:ser>
        <c:dLbls>
          <c:dLblPos val="inEnd"/>
          <c:showLegendKey val="0"/>
          <c:showVal val="0"/>
          <c:showCatName val="0"/>
          <c:showSerName val="0"/>
          <c:showPercent val="1"/>
          <c:showBubbleSize val="0"/>
          <c:showLeaderLines val="1"/>
        </c:dLbls>
        <c:firstSliceAng val="13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4DFA9-38CF-7D4C-9EB4-7A6A0A01A9C5}" type="datetimeFigureOut">
              <a:rPr lang="en-US" smtClean="0"/>
              <a:t>9/23/2024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8C5D27-E275-914C-B9A8-807C55B0069F}" type="slidenum">
              <a:rPr lang="en-US" smtClean="0"/>
              <a:t>‹#›</a:t>
            </a:fld>
            <a:endParaRPr lang="en-US"/>
          </a:p>
        </p:txBody>
      </p:sp>
    </p:spTree>
    <p:extLst>
      <p:ext uri="{BB962C8B-B14F-4D97-AF65-F5344CB8AC3E}">
        <p14:creationId xmlns:p14="http://schemas.microsoft.com/office/powerpoint/2010/main" val="48029849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09CB90-614C-5144-87C1-67812BEDF5FB}"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E7EC0-9BE3-5541-9D76-7DE32A6C9D42}" type="slidenum">
              <a:rPr lang="en-US" smtClean="0"/>
              <a:t>‹#›</a:t>
            </a:fld>
            <a:endParaRPr lang="en-US"/>
          </a:p>
        </p:txBody>
      </p:sp>
    </p:spTree>
    <p:extLst>
      <p:ext uri="{BB962C8B-B14F-4D97-AF65-F5344CB8AC3E}">
        <p14:creationId xmlns:p14="http://schemas.microsoft.com/office/powerpoint/2010/main" val="200110054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2024/9/23</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9222093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2024/9/23</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392882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2024/9/23</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17974117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10E75E3A-C0D6-41DF-A8CE-B80891B9A516}"/>
              </a:ext>
            </a:extLst>
          </p:cNvPr>
          <p:cNvSpPr/>
          <p:nvPr userDrawn="1"/>
        </p:nvSpPr>
        <p:spPr>
          <a:xfrm>
            <a:off x="11642724" y="6308727"/>
            <a:ext cx="368300" cy="3683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3C6570-3CA3-47B4-B4B3-7A9929FD6AAD}"/>
              </a:ext>
            </a:extLst>
          </p:cNvPr>
          <p:cNvSpPr/>
          <p:nvPr userDrawn="1"/>
        </p:nvSpPr>
        <p:spPr>
          <a:xfrm>
            <a:off x="0" y="0"/>
            <a:ext cx="12192000" cy="6858000"/>
          </a:xfrm>
          <a:prstGeom prst="rect">
            <a:avLst/>
          </a:prstGeom>
          <a:solidFill>
            <a:srgbClr val="758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9658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1146E637-009C-4DD1-BE66-71A94C50657B}"/>
              </a:ext>
            </a:extLst>
          </p:cNvPr>
          <p:cNvSpPr>
            <a:spLocks noGrp="1"/>
          </p:cNvSpPr>
          <p:nvPr>
            <p:ph type="pic" sz="quarter" idx="14"/>
          </p:nvPr>
        </p:nvSpPr>
        <p:spPr>
          <a:xfrm>
            <a:off x="4781550" y="0"/>
            <a:ext cx="7410450" cy="6858000"/>
          </a:xfrm>
          <a:custGeom>
            <a:avLst/>
            <a:gdLst>
              <a:gd name="connsiteX0" fmla="*/ 0 w 7410450"/>
              <a:gd name="connsiteY0" fmla="*/ 0 h 6858000"/>
              <a:gd name="connsiteX1" fmla="*/ 7410450 w 7410450"/>
              <a:gd name="connsiteY1" fmla="*/ 0 h 6858000"/>
              <a:gd name="connsiteX2" fmla="*/ 7410450 w 7410450"/>
              <a:gd name="connsiteY2" fmla="*/ 6858000 h 6858000"/>
              <a:gd name="connsiteX3" fmla="*/ 0 w 74104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10450" h="6858000">
                <a:moveTo>
                  <a:pt x="0" y="0"/>
                </a:moveTo>
                <a:lnTo>
                  <a:pt x="7410450" y="0"/>
                </a:lnTo>
                <a:lnTo>
                  <a:pt x="7410450" y="6858000"/>
                </a:lnTo>
                <a:lnTo>
                  <a:pt x="0" y="6858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527422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1DB5CB1-8721-4C17-A53B-54C39B0C7FFB}"/>
              </a:ext>
            </a:extLst>
          </p:cNvPr>
          <p:cNvSpPr>
            <a:spLocks noGrp="1"/>
          </p:cNvSpPr>
          <p:nvPr>
            <p:ph type="pic" sz="quarter" idx="14"/>
          </p:nvPr>
        </p:nvSpPr>
        <p:spPr>
          <a:xfrm>
            <a:off x="2776771" y="2505193"/>
            <a:ext cx="2489200" cy="2489200"/>
          </a:xfrm>
          <a:custGeom>
            <a:avLst/>
            <a:gdLst>
              <a:gd name="connsiteX0" fmla="*/ 1244600 w 2489200"/>
              <a:gd name="connsiteY0" fmla="*/ 0 h 2489200"/>
              <a:gd name="connsiteX1" fmla="*/ 2489200 w 2489200"/>
              <a:gd name="connsiteY1" fmla="*/ 1244600 h 2489200"/>
              <a:gd name="connsiteX2" fmla="*/ 1244600 w 2489200"/>
              <a:gd name="connsiteY2" fmla="*/ 2489200 h 2489200"/>
              <a:gd name="connsiteX3" fmla="*/ 0 w 2489200"/>
              <a:gd name="connsiteY3" fmla="*/ 1244600 h 2489200"/>
              <a:gd name="connsiteX4" fmla="*/ 1244600 w 2489200"/>
              <a:gd name="connsiteY4" fmla="*/ 0 h 248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9200" h="2489200">
                <a:moveTo>
                  <a:pt x="1244600" y="0"/>
                </a:moveTo>
                <a:cubicBezTo>
                  <a:pt x="1931974" y="0"/>
                  <a:pt x="2489200" y="557226"/>
                  <a:pt x="2489200" y="1244600"/>
                </a:cubicBezTo>
                <a:cubicBezTo>
                  <a:pt x="2489200" y="1931974"/>
                  <a:pt x="1931974" y="2489200"/>
                  <a:pt x="1244600" y="2489200"/>
                </a:cubicBezTo>
                <a:cubicBezTo>
                  <a:pt x="557226" y="2489200"/>
                  <a:pt x="0" y="1931974"/>
                  <a:pt x="0" y="1244600"/>
                </a:cubicBezTo>
                <a:cubicBezTo>
                  <a:pt x="0" y="557226"/>
                  <a:pt x="557226" y="0"/>
                  <a:pt x="1244600"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2008425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4468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9697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BBFBA7-335E-4BC6-9B00-9B869EBD79CC}"/>
              </a:ext>
            </a:extLst>
          </p:cNvPr>
          <p:cNvSpPr>
            <a:spLocks noGrp="1"/>
          </p:cNvSpPr>
          <p:nvPr>
            <p:ph type="pic" sz="quarter" idx="14"/>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6858063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2024/9/23</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41990017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6CF0B10-8B4F-436F-8B2B-4396FE78C967}" type="datetimeFigureOut">
              <a:rPr lang="zh-TW" altLang="en-US" smtClean="0"/>
              <a:t>2024/9/23</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15763090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6CF0B10-8B4F-436F-8B2B-4396FE78C967}" type="datetimeFigureOut">
              <a:rPr lang="zh-TW" altLang="en-US" smtClean="0"/>
              <a:t>2024/9/23</a:t>
            </a:fld>
            <a:endParaRPr lang="zh-TW" altLang="en-US"/>
          </a:p>
        </p:txBody>
      </p:sp>
      <p:sp>
        <p:nvSpPr>
          <p:cNvPr id="6" name="Footer Placeholder 5"/>
          <p:cNvSpPr>
            <a:spLocks noGrp="1"/>
          </p:cNvSpPr>
          <p:nvPr>
            <p:ph type="ftr" sz="quarter" idx="11"/>
          </p:nvPr>
        </p:nvSpPr>
        <p:spPr/>
        <p:txBody>
          <a:bodyPr/>
          <a:lstStyle/>
          <a:p>
            <a:r>
              <a:rPr lang="en-US"/>
              <a:t>www.infographic.com</a:t>
            </a:r>
            <a:endParaRPr lang="en-US" dirty="0"/>
          </a:p>
        </p:txBody>
      </p:sp>
      <p:sp>
        <p:nvSpPr>
          <p:cNvPr id="7" name="Slide Number Placeholder 6"/>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6034756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6CF0B10-8B4F-436F-8B2B-4396FE78C967}" type="datetimeFigureOut">
              <a:rPr lang="zh-TW" altLang="en-US" smtClean="0"/>
              <a:t>2024/9/23</a:t>
            </a:fld>
            <a:endParaRPr lang="zh-TW" altLang="en-US"/>
          </a:p>
        </p:txBody>
      </p:sp>
      <p:sp>
        <p:nvSpPr>
          <p:cNvPr id="8" name="Footer Placeholder 7"/>
          <p:cNvSpPr>
            <a:spLocks noGrp="1"/>
          </p:cNvSpPr>
          <p:nvPr>
            <p:ph type="ftr" sz="quarter" idx="11"/>
          </p:nvPr>
        </p:nvSpPr>
        <p:spPr/>
        <p:txBody>
          <a:bodyPr/>
          <a:lstStyle/>
          <a:p>
            <a:r>
              <a:rPr lang="en-US"/>
              <a:t>www.infographic.com</a:t>
            </a:r>
            <a:endParaRPr lang="en-US" dirty="0"/>
          </a:p>
        </p:txBody>
      </p:sp>
      <p:sp>
        <p:nvSpPr>
          <p:cNvPr id="9" name="Slide Number Placeholder 8"/>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21191581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6CF0B10-8B4F-436F-8B2B-4396FE78C967}" type="datetimeFigureOut">
              <a:rPr lang="zh-TW" altLang="en-US" smtClean="0"/>
              <a:t>2024/9/23</a:t>
            </a:fld>
            <a:endParaRPr lang="zh-TW" altLang="en-US"/>
          </a:p>
        </p:txBody>
      </p:sp>
      <p:sp>
        <p:nvSpPr>
          <p:cNvPr id="4" name="Footer Placeholder 3"/>
          <p:cNvSpPr>
            <a:spLocks noGrp="1"/>
          </p:cNvSpPr>
          <p:nvPr>
            <p:ph type="ftr" sz="quarter" idx="11"/>
          </p:nvPr>
        </p:nvSpPr>
        <p:spPr/>
        <p:txBody>
          <a:bodyPr/>
          <a:lstStyle/>
          <a:p>
            <a:r>
              <a:rPr lang="en-US"/>
              <a:t>www.infographic.com</a:t>
            </a:r>
            <a:endParaRPr lang="en-US" dirty="0"/>
          </a:p>
        </p:txBody>
      </p:sp>
      <p:sp>
        <p:nvSpPr>
          <p:cNvPr id="5" name="Slide Number Placeholder 4"/>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13792290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B10-8B4F-436F-8B2B-4396FE78C967}" type="datetimeFigureOut">
              <a:rPr lang="zh-TW" altLang="en-US" smtClean="0"/>
              <a:t>2024/9/23</a:t>
            </a:fld>
            <a:endParaRPr lang="zh-TW" altLang="en-US"/>
          </a:p>
        </p:txBody>
      </p:sp>
      <p:sp>
        <p:nvSpPr>
          <p:cNvPr id="3" name="Footer Placeholder 2"/>
          <p:cNvSpPr>
            <a:spLocks noGrp="1"/>
          </p:cNvSpPr>
          <p:nvPr>
            <p:ph type="ftr" sz="quarter" idx="11"/>
          </p:nvPr>
        </p:nvSpPr>
        <p:spPr/>
        <p:txBody>
          <a:bodyPr/>
          <a:lstStyle/>
          <a:p>
            <a:r>
              <a:rPr lang="en-US"/>
              <a:t>www.infographic.com</a:t>
            </a:r>
            <a:endParaRPr lang="en-US" dirty="0"/>
          </a:p>
        </p:txBody>
      </p:sp>
      <p:sp>
        <p:nvSpPr>
          <p:cNvPr id="4" name="Slide Number Placeholder 3"/>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221011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6CF0B10-8B4F-436F-8B2B-4396FE78C967}" type="datetimeFigureOut">
              <a:rPr lang="zh-TW" altLang="en-US" smtClean="0"/>
              <a:t>2024/9/23</a:t>
            </a:fld>
            <a:endParaRPr lang="zh-TW" altLang="en-US"/>
          </a:p>
        </p:txBody>
      </p:sp>
      <p:sp>
        <p:nvSpPr>
          <p:cNvPr id="6" name="Footer Placeholder 5"/>
          <p:cNvSpPr>
            <a:spLocks noGrp="1"/>
          </p:cNvSpPr>
          <p:nvPr>
            <p:ph type="ftr" sz="quarter" idx="11"/>
          </p:nvPr>
        </p:nvSpPr>
        <p:spPr/>
        <p:txBody>
          <a:bodyPr/>
          <a:lstStyle/>
          <a:p>
            <a:r>
              <a:rPr lang="en-US"/>
              <a:t>www.infographic.com</a:t>
            </a:r>
            <a:endParaRPr lang="en-US" dirty="0"/>
          </a:p>
        </p:txBody>
      </p:sp>
      <p:sp>
        <p:nvSpPr>
          <p:cNvPr id="7" name="Slide Number Placeholder 6"/>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8359304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6CF0B10-8B4F-436F-8B2B-4396FE78C967}" type="datetimeFigureOut">
              <a:rPr lang="zh-TW" altLang="en-US" smtClean="0"/>
              <a:t>2024/9/23</a:t>
            </a:fld>
            <a:endParaRPr lang="zh-TW" altLang="en-US"/>
          </a:p>
        </p:txBody>
      </p:sp>
      <p:sp>
        <p:nvSpPr>
          <p:cNvPr id="6" name="Footer Placeholder 5"/>
          <p:cNvSpPr>
            <a:spLocks noGrp="1"/>
          </p:cNvSpPr>
          <p:nvPr>
            <p:ph type="ftr" sz="quarter" idx="11"/>
          </p:nvPr>
        </p:nvSpPr>
        <p:spPr/>
        <p:txBody>
          <a:bodyPr/>
          <a:lstStyle/>
          <a:p>
            <a:r>
              <a:rPr lang="en-US"/>
              <a:t>www.infographic.com</a:t>
            </a:r>
            <a:endParaRPr lang="en-US" dirty="0"/>
          </a:p>
        </p:txBody>
      </p:sp>
      <p:sp>
        <p:nvSpPr>
          <p:cNvPr id="7" name="Slide Number Placeholder 6"/>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22813919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B10-8B4F-436F-8B2B-4396FE78C967}" type="datetimeFigureOut">
              <a:rPr lang="zh-TW" altLang="en-US" smtClean="0"/>
              <a:t>2024/9/23</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www.infographic.com</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406984661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 id="2147483724" r:id="rId15"/>
    <p:sldLayoutId id="2147484050" r:id="rId16"/>
    <p:sldLayoutId id="2147484051" r:id="rId17"/>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a:t>
            </a:fld>
            <a:endParaRPr lang="en-US" dirty="0"/>
          </a:p>
        </p:txBody>
      </p:sp>
      <p:sp>
        <p:nvSpPr>
          <p:cNvPr id="5" name="Oval 4">
            <a:extLst>
              <a:ext uri="{FF2B5EF4-FFF2-40B4-BE49-F238E27FC236}">
                <a16:creationId xmlns:a16="http://schemas.microsoft.com/office/drawing/2014/main" id="{E494BC60-FC6C-4704-AD8A-EF78486A1360}"/>
              </a:ext>
            </a:extLst>
          </p:cNvPr>
          <p:cNvSpPr/>
          <p:nvPr/>
        </p:nvSpPr>
        <p:spPr>
          <a:xfrm>
            <a:off x="-5220935" y="-781491"/>
            <a:ext cx="11005431" cy="11005431"/>
          </a:xfrm>
          <a:prstGeom prst="ellipse">
            <a:avLst/>
          </a:prstGeom>
          <a:solidFill>
            <a:srgbClr val="D8CFB6">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128">
            <a:extLst>
              <a:ext uri="{FF2B5EF4-FFF2-40B4-BE49-F238E27FC236}">
                <a16:creationId xmlns:a16="http://schemas.microsoft.com/office/drawing/2014/main" id="{B51239EC-C453-4FAC-9436-F1C4030E4B69}"/>
              </a:ext>
            </a:extLst>
          </p:cNvPr>
          <p:cNvSpPr txBox="1">
            <a:spLocks/>
          </p:cNvSpPr>
          <p:nvPr/>
        </p:nvSpPr>
        <p:spPr>
          <a:xfrm>
            <a:off x="4038600" y="3744471"/>
            <a:ext cx="4114800" cy="263524"/>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bg1">
                    <a:lumMod val="65000"/>
                  </a:schemeClr>
                </a:solidFill>
                <a:latin typeface="Montserrat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TW" sz="1500" dirty="0">
              <a:solidFill>
                <a:schemeClr val="bg1"/>
              </a:solidFill>
            </a:endParaRPr>
          </a:p>
          <a:p>
            <a:pPr algn="ctr"/>
            <a:r>
              <a:rPr lang="zh-TW" altLang="en-US" sz="1500" dirty="0">
                <a:solidFill>
                  <a:schemeClr val="bg1"/>
                </a:solidFill>
              </a:rPr>
              <a:t>指導教授 </a:t>
            </a:r>
            <a:r>
              <a:rPr lang="en-US" altLang="zh-TW" sz="1500" dirty="0">
                <a:solidFill>
                  <a:schemeClr val="bg1"/>
                </a:solidFill>
              </a:rPr>
              <a:t>– </a:t>
            </a:r>
            <a:r>
              <a:rPr lang="zh-TW" altLang="en-US" sz="1500">
                <a:solidFill>
                  <a:schemeClr val="bg1"/>
                </a:solidFill>
              </a:rPr>
              <a:t>李龍盛</a:t>
            </a:r>
            <a:endParaRPr lang="en-US" altLang="zh-TW" sz="1500" dirty="0">
              <a:solidFill>
                <a:schemeClr val="bg1"/>
              </a:solidFill>
            </a:endParaRPr>
          </a:p>
          <a:p>
            <a:pPr algn="ctr"/>
            <a:r>
              <a:rPr lang="zh-TW" altLang="en-US" sz="1500" dirty="0">
                <a:solidFill>
                  <a:schemeClr val="bg1"/>
                </a:solidFill>
              </a:rPr>
              <a:t>組員 </a:t>
            </a:r>
            <a:r>
              <a:rPr lang="en-US" altLang="zh-TW" sz="1500" dirty="0">
                <a:solidFill>
                  <a:schemeClr val="bg1"/>
                </a:solidFill>
              </a:rPr>
              <a:t>- </a:t>
            </a:r>
            <a:r>
              <a:rPr lang="zh-TW" altLang="en-US" sz="1500" dirty="0">
                <a:solidFill>
                  <a:schemeClr val="bg1"/>
                </a:solidFill>
              </a:rPr>
              <a:t>林聖博 余貫瑒</a:t>
            </a:r>
            <a:endParaRPr lang="en-US" sz="1500" dirty="0">
              <a:solidFill>
                <a:schemeClr val="bg1"/>
              </a:solidFill>
            </a:endParaRPr>
          </a:p>
        </p:txBody>
      </p:sp>
      <p:sp>
        <p:nvSpPr>
          <p:cNvPr id="7" name="TextBox 6">
            <a:extLst>
              <a:ext uri="{FF2B5EF4-FFF2-40B4-BE49-F238E27FC236}">
                <a16:creationId xmlns:a16="http://schemas.microsoft.com/office/drawing/2014/main" id="{B574C94C-1EFC-43B0-B3D4-443719475F38}"/>
              </a:ext>
            </a:extLst>
          </p:cNvPr>
          <p:cNvSpPr txBox="1"/>
          <p:nvPr/>
        </p:nvSpPr>
        <p:spPr>
          <a:xfrm>
            <a:off x="0" y="3113529"/>
            <a:ext cx="12192000" cy="630942"/>
          </a:xfrm>
          <a:prstGeom prst="rect">
            <a:avLst/>
          </a:prstGeom>
          <a:noFill/>
        </p:spPr>
        <p:txBody>
          <a:bodyPr wrap="square" rtlCol="0">
            <a:spAutoFit/>
          </a:bodyPr>
          <a:lstStyle/>
          <a:p>
            <a:pPr algn="ctr"/>
            <a:r>
              <a:rPr lang="en-US" altLang="zh-TW" sz="3500" b="1" dirty="0">
                <a:solidFill>
                  <a:schemeClr val="bg1"/>
                </a:solidFill>
                <a:latin typeface="Montserrat Light" panose="00000400000000000000" pitchFamily="50" charset="0"/>
              </a:rPr>
              <a:t>DevOps</a:t>
            </a:r>
            <a:r>
              <a:rPr lang="zh-TW" altLang="en-US" sz="3500" b="1" dirty="0">
                <a:solidFill>
                  <a:schemeClr val="bg1"/>
                </a:solidFill>
                <a:latin typeface="Montserrat Light" panose="00000400000000000000" pitchFamily="50" charset="0"/>
              </a:rPr>
              <a:t>－自動化建置環境與憑證</a:t>
            </a:r>
            <a:endParaRPr lang="en-US" sz="3500" b="1" dirty="0">
              <a:solidFill>
                <a:schemeClr val="bg1"/>
              </a:solidFill>
              <a:latin typeface="Montserrat Light" panose="00000400000000000000" pitchFamily="50" charset="0"/>
            </a:endParaRPr>
          </a:p>
        </p:txBody>
      </p:sp>
      <p:sp>
        <p:nvSpPr>
          <p:cNvPr id="8" name="Oval 7">
            <a:extLst>
              <a:ext uri="{FF2B5EF4-FFF2-40B4-BE49-F238E27FC236}">
                <a16:creationId xmlns:a16="http://schemas.microsoft.com/office/drawing/2014/main" id="{C0DF3E42-8DA2-4D49-9E97-7FBD5929EBD8}"/>
              </a:ext>
            </a:extLst>
          </p:cNvPr>
          <p:cNvSpPr/>
          <p:nvPr/>
        </p:nvSpPr>
        <p:spPr>
          <a:xfrm>
            <a:off x="7753350" y="2184400"/>
            <a:ext cx="5073650" cy="507365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AC4E035-48D7-4745-BB20-F77D4E2805B3}"/>
              </a:ext>
            </a:extLst>
          </p:cNvPr>
          <p:cNvSpPr/>
          <p:nvPr/>
        </p:nvSpPr>
        <p:spPr>
          <a:xfrm>
            <a:off x="8153400" y="1255271"/>
            <a:ext cx="2489200" cy="2489200"/>
          </a:xfrm>
          <a:prstGeom prst="ellipse">
            <a:avLst/>
          </a:prstGeom>
          <a:solidFill>
            <a:srgbClr val="B9AF9D">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B0CF3BF-6B48-441B-8197-AB14D7D75EFE}"/>
              </a:ext>
            </a:extLst>
          </p:cNvPr>
          <p:cNvSpPr/>
          <p:nvPr/>
        </p:nvSpPr>
        <p:spPr>
          <a:xfrm>
            <a:off x="-1307567" y="2664360"/>
            <a:ext cx="4711167" cy="4711167"/>
          </a:xfrm>
          <a:prstGeom prst="ellipse">
            <a:avLst/>
          </a:prstGeom>
          <a:solidFill>
            <a:srgbClr val="929292">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6323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9503"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10</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形 2">
            <a:extLst>
              <a:ext uri="{FF2B5EF4-FFF2-40B4-BE49-F238E27FC236}">
                <a16:creationId xmlns:a16="http://schemas.microsoft.com/office/drawing/2014/main" id="{A0A161BE-3652-4CE1-985A-C58191248E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05333" y="2784178"/>
            <a:ext cx="1440000" cy="1440000"/>
          </a:xfrm>
          <a:prstGeom prst="rect">
            <a:avLst/>
          </a:prstGeom>
        </p:spPr>
      </p:pic>
      <p:sp>
        <p:nvSpPr>
          <p:cNvPr id="13" name="TextBox 14">
            <a:extLst>
              <a:ext uri="{FF2B5EF4-FFF2-40B4-BE49-F238E27FC236}">
                <a16:creationId xmlns:a16="http://schemas.microsoft.com/office/drawing/2014/main" id="{94E7431E-D6F4-462C-9534-CBFE233BA1FB}"/>
              </a:ext>
            </a:extLst>
          </p:cNvPr>
          <p:cNvSpPr txBox="1"/>
          <p:nvPr/>
        </p:nvSpPr>
        <p:spPr>
          <a:xfrm>
            <a:off x="5296532" y="3230032"/>
            <a:ext cx="6151756"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專題方法與系統開發相關技術</a:t>
            </a:r>
          </a:p>
        </p:txBody>
      </p:sp>
    </p:spTree>
    <p:extLst>
      <p:ext uri="{BB962C8B-B14F-4D97-AF65-F5344CB8AC3E}">
        <p14:creationId xmlns:p14="http://schemas.microsoft.com/office/powerpoint/2010/main" val="1025794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8A338E-4FF2-4960-A740-98C498187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4013"/>
            <a:ext cx="12192000" cy="36099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系統架構</a:t>
            </a: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11</a:t>
            </a:fld>
            <a:endParaRPr lang="en-US" dirty="0"/>
          </a:p>
        </p:txBody>
      </p:sp>
      <p:sp>
        <p:nvSpPr>
          <p:cNvPr id="5" name="矩形 4">
            <a:extLst>
              <a:ext uri="{FF2B5EF4-FFF2-40B4-BE49-F238E27FC236}">
                <a16:creationId xmlns:a16="http://schemas.microsoft.com/office/drawing/2014/main" id="{F6093151-7036-44D3-A7F9-D1C597DDCAC4}"/>
              </a:ext>
            </a:extLst>
          </p:cNvPr>
          <p:cNvSpPr/>
          <p:nvPr/>
        </p:nvSpPr>
        <p:spPr>
          <a:xfrm>
            <a:off x="9513225" y="5950120"/>
            <a:ext cx="360000" cy="3600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EFA3321-2B15-4B00-BB2D-6F17FA09C0CD}"/>
              </a:ext>
            </a:extLst>
          </p:cNvPr>
          <p:cNvSpPr txBox="1"/>
          <p:nvPr/>
        </p:nvSpPr>
        <p:spPr>
          <a:xfrm>
            <a:off x="9873225" y="5950120"/>
            <a:ext cx="1973617" cy="369332"/>
          </a:xfrm>
          <a:prstGeom prst="rect">
            <a:avLst/>
          </a:prstGeom>
          <a:noFill/>
        </p:spPr>
        <p:txBody>
          <a:bodyPr wrap="none" rtlCol="0">
            <a:spAutoFit/>
          </a:bodyPr>
          <a:lstStyle/>
          <a:p>
            <a:r>
              <a:rPr lang="zh-TW" altLang="en-US" dirty="0">
                <a:latin typeface="Montserrat Light" panose="00000400000000000000" pitchFamily="2" charset="0"/>
              </a:rPr>
              <a:t>代表</a:t>
            </a:r>
            <a:r>
              <a:rPr lang="en-US" altLang="zh-TW" dirty="0">
                <a:latin typeface="Montserrat Light" panose="00000400000000000000" pitchFamily="2" charset="0"/>
              </a:rPr>
              <a:t>Web Server</a:t>
            </a:r>
            <a:endParaRPr lang="zh-TW" altLang="en-US" dirty="0">
              <a:latin typeface="Montserrat Light" panose="00000400000000000000" pitchFamily="2" charset="0"/>
            </a:endParaRPr>
          </a:p>
        </p:txBody>
      </p:sp>
      <p:sp>
        <p:nvSpPr>
          <p:cNvPr id="8" name="Google Shape;2319;p37">
            <a:extLst>
              <a:ext uri="{FF2B5EF4-FFF2-40B4-BE49-F238E27FC236}">
                <a16:creationId xmlns:a16="http://schemas.microsoft.com/office/drawing/2014/main" id="{13198803-8082-4B20-A796-1CA26CE1C7A4}"/>
              </a:ext>
            </a:extLst>
          </p:cNvPr>
          <p:cNvSpPr/>
          <p:nvPr/>
        </p:nvSpPr>
        <p:spPr>
          <a:xfrm>
            <a:off x="9513225" y="6406494"/>
            <a:ext cx="360000" cy="3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9" name="文字方塊 8">
            <a:extLst>
              <a:ext uri="{FF2B5EF4-FFF2-40B4-BE49-F238E27FC236}">
                <a16:creationId xmlns:a16="http://schemas.microsoft.com/office/drawing/2014/main" id="{78048BC7-2E78-4C8E-B00D-17E8377FA8B4}"/>
              </a:ext>
            </a:extLst>
          </p:cNvPr>
          <p:cNvSpPr txBox="1"/>
          <p:nvPr/>
        </p:nvSpPr>
        <p:spPr>
          <a:xfrm>
            <a:off x="9873225" y="6406494"/>
            <a:ext cx="2031325" cy="369332"/>
          </a:xfrm>
          <a:prstGeom prst="rect">
            <a:avLst/>
          </a:prstGeom>
          <a:noFill/>
        </p:spPr>
        <p:txBody>
          <a:bodyPr wrap="none" rtlCol="0">
            <a:spAutoFit/>
          </a:bodyPr>
          <a:lstStyle/>
          <a:p>
            <a:r>
              <a:rPr lang="zh-TW" altLang="en-US" dirty="0">
                <a:latin typeface="Montserrat Light" panose="00000400000000000000" pitchFamily="2" charset="0"/>
              </a:rPr>
              <a:t>包進容器內的流程</a:t>
            </a:r>
          </a:p>
        </p:txBody>
      </p:sp>
      <p:sp>
        <p:nvSpPr>
          <p:cNvPr id="10" name="矩形 9">
            <a:extLst>
              <a:ext uri="{FF2B5EF4-FFF2-40B4-BE49-F238E27FC236}">
                <a16:creationId xmlns:a16="http://schemas.microsoft.com/office/drawing/2014/main" id="{1D6127BB-81DB-4576-9E57-49386D26B3F3}"/>
              </a:ext>
            </a:extLst>
          </p:cNvPr>
          <p:cNvSpPr/>
          <p:nvPr/>
        </p:nvSpPr>
        <p:spPr>
          <a:xfrm>
            <a:off x="9513225" y="5493746"/>
            <a:ext cx="360000" cy="360000"/>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886B736B-DB8D-4271-AA03-2D7C292EB2D0}"/>
              </a:ext>
            </a:extLst>
          </p:cNvPr>
          <p:cNvSpPr txBox="1"/>
          <p:nvPr/>
        </p:nvSpPr>
        <p:spPr>
          <a:xfrm>
            <a:off x="9873225" y="5493746"/>
            <a:ext cx="1755609" cy="369332"/>
          </a:xfrm>
          <a:prstGeom prst="rect">
            <a:avLst/>
          </a:prstGeom>
          <a:noFill/>
        </p:spPr>
        <p:txBody>
          <a:bodyPr wrap="none" rtlCol="0">
            <a:spAutoFit/>
          </a:bodyPr>
          <a:lstStyle/>
          <a:p>
            <a:r>
              <a:rPr lang="zh-TW" altLang="en-US" dirty="0">
                <a:latin typeface="Montserrat Light" panose="00000400000000000000" pitchFamily="2" charset="0"/>
              </a:rPr>
              <a:t>代表</a:t>
            </a:r>
            <a:r>
              <a:rPr lang="en-US" altLang="zh-TW" dirty="0">
                <a:latin typeface="Montserrat Light" panose="00000400000000000000" pitchFamily="2" charset="0"/>
              </a:rPr>
              <a:t>AP Server</a:t>
            </a:r>
            <a:endParaRPr lang="zh-TW" altLang="en-US" dirty="0">
              <a:latin typeface="Montserrat Light" panose="00000400000000000000" pitchFamily="2" charset="0"/>
            </a:endParaRPr>
          </a:p>
        </p:txBody>
      </p:sp>
      <p:sp>
        <p:nvSpPr>
          <p:cNvPr id="12" name="Google Shape;2319;p37">
            <a:extLst>
              <a:ext uri="{FF2B5EF4-FFF2-40B4-BE49-F238E27FC236}">
                <a16:creationId xmlns:a16="http://schemas.microsoft.com/office/drawing/2014/main" id="{5C5D5CFA-E01B-4309-8B42-DC9F051F8899}"/>
              </a:ext>
            </a:extLst>
          </p:cNvPr>
          <p:cNvSpPr/>
          <p:nvPr/>
        </p:nvSpPr>
        <p:spPr>
          <a:xfrm>
            <a:off x="6327167" y="1659731"/>
            <a:ext cx="4680000" cy="1988344"/>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4" name="文字方塊 13">
            <a:extLst>
              <a:ext uri="{FF2B5EF4-FFF2-40B4-BE49-F238E27FC236}">
                <a16:creationId xmlns:a16="http://schemas.microsoft.com/office/drawing/2014/main" id="{A9F3A93A-A6EF-4AFC-A1E1-08A0D442F348}"/>
              </a:ext>
            </a:extLst>
          </p:cNvPr>
          <p:cNvSpPr txBox="1"/>
          <p:nvPr/>
        </p:nvSpPr>
        <p:spPr>
          <a:xfrm>
            <a:off x="1704975" y="5186962"/>
            <a:ext cx="4901726" cy="113249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不需要</a:t>
            </a:r>
            <a:r>
              <a:rPr lang="en-US" altLang="zh-TW" sz="2400" dirty="0" err="1">
                <a:solidFill>
                  <a:srgbClr val="C00000"/>
                </a:solidFill>
                <a:latin typeface="微軟正黑體" panose="020B0604030504040204" pitchFamily="34" charset="-120"/>
                <a:ea typeface="微軟正黑體" panose="020B0604030504040204" pitchFamily="34" charset="-120"/>
              </a:rPr>
              <a:t>kestrel.service</a:t>
            </a: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透過</a:t>
            </a:r>
            <a:r>
              <a:rPr lang="en-US" altLang="zh-TW" sz="2400" dirty="0">
                <a:solidFill>
                  <a:srgbClr val="C00000"/>
                </a:solidFill>
                <a:latin typeface="微軟正黑體" panose="020B0604030504040204" pitchFamily="34" charset="-120"/>
                <a:ea typeface="微軟正黑體" panose="020B0604030504040204" pitchFamily="34" charset="-120"/>
              </a:rPr>
              <a:t>Forwarding</a:t>
            </a:r>
            <a:r>
              <a:rPr lang="zh-TW" altLang="en-US" sz="2400" dirty="0">
                <a:solidFill>
                  <a:srgbClr val="C00000"/>
                </a:solidFill>
                <a:latin typeface="微軟正黑體" panose="020B0604030504040204" pitchFamily="34" charset="-120"/>
                <a:ea typeface="微軟正黑體" panose="020B0604030504040204" pitchFamily="34" charset="-120"/>
              </a:rPr>
              <a:t>轉發給多個容器</a:t>
            </a:r>
          </a:p>
        </p:txBody>
      </p:sp>
      <p:sp>
        <p:nvSpPr>
          <p:cNvPr id="15" name="Google Shape;2319;p37">
            <a:extLst>
              <a:ext uri="{FF2B5EF4-FFF2-40B4-BE49-F238E27FC236}">
                <a16:creationId xmlns:a16="http://schemas.microsoft.com/office/drawing/2014/main" id="{49E23311-0C55-46C6-9AAF-D3A22B0B84FC}"/>
              </a:ext>
            </a:extLst>
          </p:cNvPr>
          <p:cNvSpPr/>
          <p:nvPr/>
        </p:nvSpPr>
        <p:spPr>
          <a:xfrm>
            <a:off x="6333376" y="3687639"/>
            <a:ext cx="1219948" cy="687511"/>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6" name="Google Shape;2319;p37">
            <a:extLst>
              <a:ext uri="{FF2B5EF4-FFF2-40B4-BE49-F238E27FC236}">
                <a16:creationId xmlns:a16="http://schemas.microsoft.com/office/drawing/2014/main" id="{32F441E8-5163-42EE-AE04-CC21714FD627}"/>
              </a:ext>
            </a:extLst>
          </p:cNvPr>
          <p:cNvSpPr/>
          <p:nvPr/>
        </p:nvSpPr>
        <p:spPr>
          <a:xfrm>
            <a:off x="6333375" y="4537075"/>
            <a:ext cx="1219949" cy="687511"/>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3087625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系統開發相關技術 </a:t>
            </a:r>
            <a:r>
              <a:rPr lang="en-US" altLang="zh-TW" sz="3500" b="1" dirty="0">
                <a:solidFill>
                  <a:schemeClr val="tx1">
                    <a:lumMod val="75000"/>
                    <a:lumOff val="25000"/>
                  </a:schemeClr>
                </a:solidFill>
                <a:latin typeface="Montserrat Light" panose="00000400000000000000" pitchFamily="50" charset="0"/>
              </a:rPr>
              <a:t>– Reverse Proxy</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12</a:t>
            </a:fld>
            <a:endParaRPr lang="en-US" dirty="0"/>
          </a:p>
        </p:txBody>
      </p:sp>
      <p:pic>
        <p:nvPicPr>
          <p:cNvPr id="2" name="Picture 2">
            <a:extLst>
              <a:ext uri="{FF2B5EF4-FFF2-40B4-BE49-F238E27FC236}">
                <a16:creationId xmlns:a16="http://schemas.microsoft.com/office/drawing/2014/main" id="{82B2C707-D645-4349-93BA-B79521083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760" y="2391440"/>
            <a:ext cx="834248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6986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系統開發相關技術 </a:t>
            </a:r>
            <a:r>
              <a:rPr lang="en-US" altLang="zh-TW" sz="3500" b="1" dirty="0">
                <a:solidFill>
                  <a:schemeClr val="tx1">
                    <a:lumMod val="75000"/>
                    <a:lumOff val="25000"/>
                  </a:schemeClr>
                </a:solidFill>
                <a:latin typeface="Montserrat Light" panose="00000400000000000000" pitchFamily="50" charset="0"/>
              </a:rPr>
              <a:t>– Docker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13</a:t>
            </a:fld>
            <a:endParaRPr lang="en-US" dirty="0"/>
          </a:p>
        </p:txBody>
      </p:sp>
      <p:pic>
        <p:nvPicPr>
          <p:cNvPr id="2052" name="Picture 4">
            <a:extLst>
              <a:ext uri="{FF2B5EF4-FFF2-40B4-BE49-F238E27FC236}">
                <a16:creationId xmlns:a16="http://schemas.microsoft.com/office/drawing/2014/main" id="{3018BFEC-42B4-4682-9928-F99193AF6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603" y="2848540"/>
            <a:ext cx="7864793" cy="205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124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14</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已有成果</a:t>
            </a:r>
          </a:p>
        </p:txBody>
      </p:sp>
      <p:pic>
        <p:nvPicPr>
          <p:cNvPr id="6" name="圖形 5">
            <a:extLst>
              <a:ext uri="{FF2B5EF4-FFF2-40B4-BE49-F238E27FC236}">
                <a16:creationId xmlns:a16="http://schemas.microsoft.com/office/drawing/2014/main" id="{AEBA0184-7913-43A9-AECD-96A9CD13F8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3807" y="2784178"/>
            <a:ext cx="1440000" cy="1440000"/>
          </a:xfrm>
          <a:prstGeom prst="rect">
            <a:avLst/>
          </a:prstGeom>
        </p:spPr>
      </p:pic>
    </p:spTree>
    <p:extLst>
      <p:ext uri="{BB962C8B-B14F-4D97-AF65-F5344CB8AC3E}">
        <p14:creationId xmlns:p14="http://schemas.microsoft.com/office/powerpoint/2010/main" val="19452517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15</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預計成果</a:t>
            </a:r>
          </a:p>
        </p:txBody>
      </p:sp>
      <p:grpSp>
        <p:nvGrpSpPr>
          <p:cNvPr id="28" name="群組 27">
            <a:extLst>
              <a:ext uri="{FF2B5EF4-FFF2-40B4-BE49-F238E27FC236}">
                <a16:creationId xmlns:a16="http://schemas.microsoft.com/office/drawing/2014/main" id="{E6B59741-FB34-4B1C-B940-A54E8E7DBDB7}"/>
              </a:ext>
            </a:extLst>
          </p:cNvPr>
          <p:cNvGrpSpPr/>
          <p:nvPr/>
        </p:nvGrpSpPr>
        <p:grpSpPr>
          <a:xfrm>
            <a:off x="626051" y="3760539"/>
            <a:ext cx="3177094" cy="2324659"/>
            <a:chOff x="626051" y="3760539"/>
            <a:chExt cx="3177094" cy="2324659"/>
          </a:xfrm>
          <a:effectLst>
            <a:outerShdw blurRad="50800" dist="38100" dir="2700000" algn="tl" rotWithShape="0">
              <a:prstClr val="black">
                <a:alpha val="40000"/>
              </a:prstClr>
            </a:outerShdw>
          </a:effectLst>
        </p:grpSpPr>
        <p:grpSp>
          <p:nvGrpSpPr>
            <p:cNvPr id="29" name="群組 28">
              <a:extLst>
                <a:ext uri="{FF2B5EF4-FFF2-40B4-BE49-F238E27FC236}">
                  <a16:creationId xmlns:a16="http://schemas.microsoft.com/office/drawing/2014/main" id="{8AE07340-C58E-4091-929D-12D45523F230}"/>
                </a:ext>
              </a:extLst>
            </p:cNvPr>
            <p:cNvGrpSpPr>
              <a:grpSpLocks noChangeAspect="1"/>
            </p:cNvGrpSpPr>
            <p:nvPr/>
          </p:nvGrpSpPr>
          <p:grpSpPr>
            <a:xfrm>
              <a:off x="629255" y="3760539"/>
              <a:ext cx="3173890" cy="2324659"/>
              <a:chOff x="2047926" y="2716647"/>
              <a:chExt cx="3363958" cy="2463871"/>
            </a:xfrm>
          </p:grpSpPr>
          <p:sp>
            <p:nvSpPr>
              <p:cNvPr id="2" name="矩形: 圓角 1">
                <a:extLst>
                  <a:ext uri="{FF2B5EF4-FFF2-40B4-BE49-F238E27FC236}">
                    <a16:creationId xmlns:a16="http://schemas.microsoft.com/office/drawing/2014/main" id="{671D4271-5E48-4BA7-A662-AC27BA555E48}"/>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圓角化同側角落 3">
                <a:extLst>
                  <a:ext uri="{FF2B5EF4-FFF2-40B4-BE49-F238E27FC236}">
                    <a16:creationId xmlns:a16="http://schemas.microsoft.com/office/drawing/2014/main" id="{1B40F7F5-3F67-4D7E-9ADD-00CE891193A1}"/>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87CE1167-4141-4EE3-A185-5B83C252C10C}"/>
                  </a:ext>
                </a:extLst>
              </p:cNvPr>
              <p:cNvGrpSpPr>
                <a:grpSpLocks noChangeAspect="1"/>
              </p:cNvGrpSpPr>
              <p:nvPr/>
            </p:nvGrpSpPr>
            <p:grpSpPr>
              <a:xfrm>
                <a:off x="2149046" y="2963605"/>
                <a:ext cx="576703" cy="148939"/>
                <a:chOff x="3153203" y="2920837"/>
                <a:chExt cx="418240" cy="108014"/>
              </a:xfrm>
            </p:grpSpPr>
            <p:sp>
              <p:nvSpPr>
                <p:cNvPr id="5" name="橢圓 4">
                  <a:extLst>
                    <a:ext uri="{FF2B5EF4-FFF2-40B4-BE49-F238E27FC236}">
                      <a16:creationId xmlns:a16="http://schemas.microsoft.com/office/drawing/2014/main" id="{89F0AAFA-1A3C-43D4-8213-CCD23AD7B87C}"/>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A7DCD560-A20F-4B31-822C-D6833614E151}"/>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DF978066-71A4-4BAB-9EF3-FB6651C8F7A3}"/>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矩形: 圓角 6">
                <a:extLst>
                  <a:ext uri="{FF2B5EF4-FFF2-40B4-BE49-F238E27FC236}">
                    <a16:creationId xmlns:a16="http://schemas.microsoft.com/office/drawing/2014/main" id="{2A9B7FFC-0BBC-417D-BBE3-25C4EFBBDA76}"/>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圖形 16">
                <a:extLst>
                  <a:ext uri="{FF2B5EF4-FFF2-40B4-BE49-F238E27FC236}">
                    <a16:creationId xmlns:a16="http://schemas.microsoft.com/office/drawing/2014/main" id="{B8535C1C-A580-4A0A-B6CE-4E19BBB5C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18" name="文字方塊 17">
                <a:extLst>
                  <a:ext uri="{FF2B5EF4-FFF2-40B4-BE49-F238E27FC236}">
                    <a16:creationId xmlns:a16="http://schemas.microsoft.com/office/drawing/2014/main" id="{FF22A825-F56A-4EB0-B4FC-E84E9D6217AD}"/>
                  </a:ext>
                </a:extLst>
              </p:cNvPr>
              <p:cNvSpPr txBox="1"/>
              <p:nvPr/>
            </p:nvSpPr>
            <p:spPr>
              <a:xfrm>
                <a:off x="3192045" y="2893680"/>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https://xxx/a/</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27" name="群組 26">
                <a:extLst>
                  <a:ext uri="{FF2B5EF4-FFF2-40B4-BE49-F238E27FC236}">
                    <a16:creationId xmlns:a16="http://schemas.microsoft.com/office/drawing/2014/main" id="{85D88388-021A-4148-9345-50DE68E1B82E}"/>
                  </a:ext>
                </a:extLst>
              </p:cNvPr>
              <p:cNvGrpSpPr/>
              <p:nvPr/>
            </p:nvGrpSpPr>
            <p:grpSpPr>
              <a:xfrm>
                <a:off x="4622344" y="2944947"/>
                <a:ext cx="657250" cy="192622"/>
                <a:chOff x="5626500" y="2834220"/>
                <a:chExt cx="657250" cy="192622"/>
              </a:xfrm>
            </p:grpSpPr>
            <p:pic>
              <p:nvPicPr>
                <p:cNvPr id="22" name="圖形 21">
                  <a:extLst>
                    <a:ext uri="{FF2B5EF4-FFF2-40B4-BE49-F238E27FC236}">
                      <a16:creationId xmlns:a16="http://schemas.microsoft.com/office/drawing/2014/main" id="{8310FCC4-2367-4DC4-A231-2F7FF14AE7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24" name="圖形 23">
                  <a:extLst>
                    <a:ext uri="{FF2B5EF4-FFF2-40B4-BE49-F238E27FC236}">
                      <a16:creationId xmlns:a16="http://schemas.microsoft.com/office/drawing/2014/main" id="{750CF1A1-FF4D-4382-976B-19DEE49DFD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26" name="圖形 25">
                  <a:extLst>
                    <a:ext uri="{FF2B5EF4-FFF2-40B4-BE49-F238E27FC236}">
                      <a16:creationId xmlns:a16="http://schemas.microsoft.com/office/drawing/2014/main" id="{523D21DE-24A3-4EFA-BC82-DD28997AC9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30" name="文字方塊 29">
              <a:extLst>
                <a:ext uri="{FF2B5EF4-FFF2-40B4-BE49-F238E27FC236}">
                  <a16:creationId xmlns:a16="http://schemas.microsoft.com/office/drawing/2014/main" id="{4F2B64E7-97BC-462B-94DB-E02AC4058206}"/>
                </a:ext>
              </a:extLst>
            </p:cNvPr>
            <p:cNvSpPr txBox="1"/>
            <p:nvPr/>
          </p:nvSpPr>
          <p:spPr>
            <a:xfrm>
              <a:off x="626051" y="4815216"/>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PHP</a:t>
              </a:r>
              <a:endParaRPr lang="zh-TW" altLang="en-US" sz="4400" dirty="0">
                <a:solidFill>
                  <a:srgbClr val="A0A09E"/>
                </a:solidFill>
                <a:latin typeface="Arial" panose="020B0604020202020204" pitchFamily="34" charset="0"/>
                <a:cs typeface="Arial" panose="020B0604020202020204" pitchFamily="34" charset="0"/>
              </a:endParaRPr>
            </a:p>
          </p:txBody>
        </p:sp>
      </p:grpSp>
      <p:grpSp>
        <p:nvGrpSpPr>
          <p:cNvPr id="31" name="群組 30">
            <a:extLst>
              <a:ext uri="{FF2B5EF4-FFF2-40B4-BE49-F238E27FC236}">
                <a16:creationId xmlns:a16="http://schemas.microsoft.com/office/drawing/2014/main" id="{8E42825A-E1C7-4DBD-95FD-3DFD9B379279}"/>
              </a:ext>
            </a:extLst>
          </p:cNvPr>
          <p:cNvGrpSpPr/>
          <p:nvPr/>
        </p:nvGrpSpPr>
        <p:grpSpPr>
          <a:xfrm>
            <a:off x="4509851" y="3760539"/>
            <a:ext cx="3173890" cy="2324659"/>
            <a:chOff x="4509851" y="3760539"/>
            <a:chExt cx="3173890" cy="2324659"/>
          </a:xfrm>
          <a:effectLst>
            <a:outerShdw blurRad="50800" dist="38100" dir="2700000" algn="tl" rotWithShape="0">
              <a:prstClr val="black">
                <a:alpha val="40000"/>
              </a:prstClr>
            </a:outerShdw>
          </a:effectLst>
        </p:grpSpPr>
        <p:grpSp>
          <p:nvGrpSpPr>
            <p:cNvPr id="69" name="群組 68">
              <a:extLst>
                <a:ext uri="{FF2B5EF4-FFF2-40B4-BE49-F238E27FC236}">
                  <a16:creationId xmlns:a16="http://schemas.microsoft.com/office/drawing/2014/main" id="{F962AC41-B433-4458-8D54-39B2E416176E}"/>
                </a:ext>
              </a:extLst>
            </p:cNvPr>
            <p:cNvGrpSpPr>
              <a:grpSpLocks noChangeAspect="1"/>
            </p:cNvGrpSpPr>
            <p:nvPr/>
          </p:nvGrpSpPr>
          <p:grpSpPr>
            <a:xfrm>
              <a:off x="4509851" y="3760539"/>
              <a:ext cx="3173890" cy="2324659"/>
              <a:chOff x="2047926" y="2716647"/>
              <a:chExt cx="3363958" cy="2463871"/>
            </a:xfrm>
          </p:grpSpPr>
          <p:sp>
            <p:nvSpPr>
              <p:cNvPr id="70" name="矩形: 圓角 69">
                <a:extLst>
                  <a:ext uri="{FF2B5EF4-FFF2-40B4-BE49-F238E27FC236}">
                    <a16:creationId xmlns:a16="http://schemas.microsoft.com/office/drawing/2014/main" id="{34A97D9A-5E7B-4FA1-A0AE-76CE6D11CD4B}"/>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1" name="矩形: 圓角化同側角落 70">
                <a:extLst>
                  <a:ext uri="{FF2B5EF4-FFF2-40B4-BE49-F238E27FC236}">
                    <a16:creationId xmlns:a16="http://schemas.microsoft.com/office/drawing/2014/main" id="{72351E62-F477-4AC4-A256-BF5376F57E08}"/>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2" name="群組 71">
                <a:extLst>
                  <a:ext uri="{FF2B5EF4-FFF2-40B4-BE49-F238E27FC236}">
                    <a16:creationId xmlns:a16="http://schemas.microsoft.com/office/drawing/2014/main" id="{9D57447E-A88F-421F-864C-83C97D60A893}"/>
                  </a:ext>
                </a:extLst>
              </p:cNvPr>
              <p:cNvGrpSpPr>
                <a:grpSpLocks noChangeAspect="1"/>
              </p:cNvGrpSpPr>
              <p:nvPr/>
            </p:nvGrpSpPr>
            <p:grpSpPr>
              <a:xfrm>
                <a:off x="2149046" y="2963605"/>
                <a:ext cx="576703" cy="148939"/>
                <a:chOff x="3153203" y="2920837"/>
                <a:chExt cx="418240" cy="108014"/>
              </a:xfrm>
            </p:grpSpPr>
            <p:sp>
              <p:nvSpPr>
                <p:cNvPr id="80" name="橢圓 79">
                  <a:extLst>
                    <a:ext uri="{FF2B5EF4-FFF2-40B4-BE49-F238E27FC236}">
                      <a16:creationId xmlns:a16="http://schemas.microsoft.com/office/drawing/2014/main" id="{EBE04A0C-33D1-4E1D-9A38-11271A82F16A}"/>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58AE5A23-3A13-4F20-A41C-6C3F6D02DA4F}"/>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6F2072A5-FFA2-4023-9962-31BC6E9EF47C}"/>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3" name="矩形: 圓角 72">
                <a:extLst>
                  <a:ext uri="{FF2B5EF4-FFF2-40B4-BE49-F238E27FC236}">
                    <a16:creationId xmlns:a16="http://schemas.microsoft.com/office/drawing/2014/main" id="{C4738DE3-AEBE-4C70-866B-3E248488EE14}"/>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4" name="圖形 73">
                <a:extLst>
                  <a:ext uri="{FF2B5EF4-FFF2-40B4-BE49-F238E27FC236}">
                    <a16:creationId xmlns:a16="http://schemas.microsoft.com/office/drawing/2014/main" id="{943DDA92-DA13-4B6D-9A74-D269C1313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75" name="文字方塊 74">
                <a:extLst>
                  <a:ext uri="{FF2B5EF4-FFF2-40B4-BE49-F238E27FC236}">
                    <a16:creationId xmlns:a16="http://schemas.microsoft.com/office/drawing/2014/main" id="{E2CDBCE2-096D-4791-83E2-8EC34969574A}"/>
                  </a:ext>
                </a:extLst>
              </p:cNvPr>
              <p:cNvSpPr txBox="1"/>
              <p:nvPr/>
            </p:nvSpPr>
            <p:spPr>
              <a:xfrm>
                <a:off x="3186509" y="2896777"/>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https://xxx/b/</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76" name="群組 75">
                <a:extLst>
                  <a:ext uri="{FF2B5EF4-FFF2-40B4-BE49-F238E27FC236}">
                    <a16:creationId xmlns:a16="http://schemas.microsoft.com/office/drawing/2014/main" id="{4A3B15AC-D605-4482-B816-057E10805C6B}"/>
                  </a:ext>
                </a:extLst>
              </p:cNvPr>
              <p:cNvGrpSpPr/>
              <p:nvPr/>
            </p:nvGrpSpPr>
            <p:grpSpPr>
              <a:xfrm>
                <a:off x="4622344" y="2944947"/>
                <a:ext cx="657250" cy="192622"/>
                <a:chOff x="5626500" y="2834220"/>
                <a:chExt cx="657250" cy="192622"/>
              </a:xfrm>
            </p:grpSpPr>
            <p:pic>
              <p:nvPicPr>
                <p:cNvPr id="77" name="圖形 76">
                  <a:extLst>
                    <a:ext uri="{FF2B5EF4-FFF2-40B4-BE49-F238E27FC236}">
                      <a16:creationId xmlns:a16="http://schemas.microsoft.com/office/drawing/2014/main" id="{35F31459-1975-4CEA-8DF0-A58A2EEECC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78" name="圖形 77">
                  <a:extLst>
                    <a:ext uri="{FF2B5EF4-FFF2-40B4-BE49-F238E27FC236}">
                      <a16:creationId xmlns:a16="http://schemas.microsoft.com/office/drawing/2014/main" id="{FD9DE10F-8995-44AF-917C-F6831435D8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79" name="圖形 78">
                  <a:extLst>
                    <a:ext uri="{FF2B5EF4-FFF2-40B4-BE49-F238E27FC236}">
                      <a16:creationId xmlns:a16="http://schemas.microsoft.com/office/drawing/2014/main" id="{1A24D079-4A14-487F-9A80-65F6989485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7" name="文字方塊 96">
              <a:extLst>
                <a:ext uri="{FF2B5EF4-FFF2-40B4-BE49-F238E27FC236}">
                  <a16:creationId xmlns:a16="http://schemas.microsoft.com/office/drawing/2014/main" id="{ADB37FB0-BBE2-4F97-9BEA-850250657C12}"/>
                </a:ext>
              </a:extLst>
            </p:cNvPr>
            <p:cNvSpPr txBox="1"/>
            <p:nvPr/>
          </p:nvSpPr>
          <p:spPr>
            <a:xfrm>
              <a:off x="4516260" y="4817552"/>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.NET</a:t>
              </a:r>
              <a:endParaRPr lang="zh-TW" altLang="en-US" sz="4400" dirty="0">
                <a:solidFill>
                  <a:srgbClr val="A0A09E"/>
                </a:solidFill>
                <a:latin typeface="Arial" panose="020B0604020202020204" pitchFamily="34" charset="0"/>
                <a:cs typeface="Arial" panose="020B0604020202020204" pitchFamily="34" charset="0"/>
              </a:endParaRPr>
            </a:p>
          </p:txBody>
        </p:sp>
      </p:grpSp>
      <p:grpSp>
        <p:nvGrpSpPr>
          <p:cNvPr id="32" name="群組 31">
            <a:extLst>
              <a:ext uri="{FF2B5EF4-FFF2-40B4-BE49-F238E27FC236}">
                <a16:creationId xmlns:a16="http://schemas.microsoft.com/office/drawing/2014/main" id="{68498114-2E2A-46AB-8CC3-20F9D0CFD67A}"/>
              </a:ext>
            </a:extLst>
          </p:cNvPr>
          <p:cNvGrpSpPr/>
          <p:nvPr/>
        </p:nvGrpSpPr>
        <p:grpSpPr>
          <a:xfrm>
            <a:off x="8388855" y="3760539"/>
            <a:ext cx="3177094" cy="2324659"/>
            <a:chOff x="8388855" y="3760539"/>
            <a:chExt cx="3177094" cy="2324659"/>
          </a:xfrm>
          <a:effectLst>
            <a:outerShdw blurRad="50800" dist="38100" dir="2700000" algn="tl" rotWithShape="0">
              <a:prstClr val="black">
                <a:alpha val="40000"/>
              </a:prstClr>
            </a:outerShdw>
          </a:effectLst>
        </p:grpSpPr>
        <p:grpSp>
          <p:nvGrpSpPr>
            <p:cNvPr id="83" name="群組 82">
              <a:extLst>
                <a:ext uri="{FF2B5EF4-FFF2-40B4-BE49-F238E27FC236}">
                  <a16:creationId xmlns:a16="http://schemas.microsoft.com/office/drawing/2014/main" id="{BB845DA9-0051-4633-A4CC-C9A9214BEDF1}"/>
                </a:ext>
              </a:extLst>
            </p:cNvPr>
            <p:cNvGrpSpPr>
              <a:grpSpLocks noChangeAspect="1"/>
            </p:cNvGrpSpPr>
            <p:nvPr/>
          </p:nvGrpSpPr>
          <p:grpSpPr>
            <a:xfrm>
              <a:off x="8388855" y="3760539"/>
              <a:ext cx="3173890" cy="2324659"/>
              <a:chOff x="2047926" y="2716647"/>
              <a:chExt cx="3363958" cy="2463871"/>
            </a:xfrm>
          </p:grpSpPr>
          <p:sp>
            <p:nvSpPr>
              <p:cNvPr id="84" name="矩形: 圓角 83">
                <a:extLst>
                  <a:ext uri="{FF2B5EF4-FFF2-40B4-BE49-F238E27FC236}">
                    <a16:creationId xmlns:a16="http://schemas.microsoft.com/office/drawing/2014/main" id="{E626C567-C71D-4029-925C-4EB8C6918DED}"/>
                  </a:ext>
                </a:extLst>
              </p:cNvPr>
              <p:cNvSpPr/>
              <p:nvPr/>
            </p:nvSpPr>
            <p:spPr>
              <a:xfrm>
                <a:off x="2047926" y="2716647"/>
                <a:ext cx="3363958" cy="2463871"/>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矩形: 圓角化同側角落 84">
                <a:extLst>
                  <a:ext uri="{FF2B5EF4-FFF2-40B4-BE49-F238E27FC236}">
                    <a16:creationId xmlns:a16="http://schemas.microsoft.com/office/drawing/2014/main" id="{8EB2EF6A-F6EE-4B96-A8F1-4700F7371425}"/>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6" name="群組 85">
                <a:extLst>
                  <a:ext uri="{FF2B5EF4-FFF2-40B4-BE49-F238E27FC236}">
                    <a16:creationId xmlns:a16="http://schemas.microsoft.com/office/drawing/2014/main" id="{2A687D99-925A-4E09-9BC3-0EC0CA361BF4}"/>
                  </a:ext>
                </a:extLst>
              </p:cNvPr>
              <p:cNvGrpSpPr>
                <a:grpSpLocks noChangeAspect="1"/>
              </p:cNvGrpSpPr>
              <p:nvPr/>
            </p:nvGrpSpPr>
            <p:grpSpPr>
              <a:xfrm>
                <a:off x="2149046" y="2963605"/>
                <a:ext cx="576703" cy="148939"/>
                <a:chOff x="3153203" y="2920837"/>
                <a:chExt cx="418240" cy="108014"/>
              </a:xfrm>
            </p:grpSpPr>
            <p:sp>
              <p:nvSpPr>
                <p:cNvPr id="94" name="橢圓 93">
                  <a:extLst>
                    <a:ext uri="{FF2B5EF4-FFF2-40B4-BE49-F238E27FC236}">
                      <a16:creationId xmlns:a16="http://schemas.microsoft.com/office/drawing/2014/main" id="{09868D48-8970-486B-891A-2223621C004F}"/>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CFB6C403-9AA3-4F6E-AE79-4DDF86CAE8EA}"/>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BD3A6ADA-A5AD-4AE1-B936-9800B629225E}"/>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矩形: 圓角 86">
                <a:extLst>
                  <a:ext uri="{FF2B5EF4-FFF2-40B4-BE49-F238E27FC236}">
                    <a16:creationId xmlns:a16="http://schemas.microsoft.com/office/drawing/2014/main" id="{BABE3D2D-0DA9-47F9-A6BA-C141C4DA5CF2}"/>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8" name="圖形 87">
                <a:extLst>
                  <a:ext uri="{FF2B5EF4-FFF2-40B4-BE49-F238E27FC236}">
                    <a16:creationId xmlns:a16="http://schemas.microsoft.com/office/drawing/2014/main" id="{54E17578-03A1-4C1F-A971-355BBF365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89" name="文字方塊 88">
                <a:extLst>
                  <a:ext uri="{FF2B5EF4-FFF2-40B4-BE49-F238E27FC236}">
                    <a16:creationId xmlns:a16="http://schemas.microsoft.com/office/drawing/2014/main" id="{05264CB8-CA95-4B0E-934D-E999E3BBEA76}"/>
                  </a:ext>
                </a:extLst>
              </p:cNvPr>
              <p:cNvSpPr txBox="1"/>
              <p:nvPr/>
            </p:nvSpPr>
            <p:spPr>
              <a:xfrm>
                <a:off x="3194146" y="2902313"/>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https://xxx/c/</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90" name="群組 89">
                <a:extLst>
                  <a:ext uri="{FF2B5EF4-FFF2-40B4-BE49-F238E27FC236}">
                    <a16:creationId xmlns:a16="http://schemas.microsoft.com/office/drawing/2014/main" id="{D55C46E1-8E6C-4DF1-BBEC-86C3E213D9D5}"/>
                  </a:ext>
                </a:extLst>
              </p:cNvPr>
              <p:cNvGrpSpPr/>
              <p:nvPr/>
            </p:nvGrpSpPr>
            <p:grpSpPr>
              <a:xfrm>
                <a:off x="4622344" y="2944947"/>
                <a:ext cx="657250" cy="192622"/>
                <a:chOff x="5626500" y="2834220"/>
                <a:chExt cx="657250" cy="192622"/>
              </a:xfrm>
            </p:grpSpPr>
            <p:pic>
              <p:nvPicPr>
                <p:cNvPr id="91" name="圖形 90">
                  <a:extLst>
                    <a:ext uri="{FF2B5EF4-FFF2-40B4-BE49-F238E27FC236}">
                      <a16:creationId xmlns:a16="http://schemas.microsoft.com/office/drawing/2014/main" id="{9B960185-91FF-4E58-9E2E-CB907683D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92" name="圖形 91">
                  <a:extLst>
                    <a:ext uri="{FF2B5EF4-FFF2-40B4-BE49-F238E27FC236}">
                      <a16:creationId xmlns:a16="http://schemas.microsoft.com/office/drawing/2014/main" id="{9244E3F7-CF89-4DC8-9170-54940CB50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93" name="圖形 92">
                  <a:extLst>
                    <a:ext uri="{FF2B5EF4-FFF2-40B4-BE49-F238E27FC236}">
                      <a16:creationId xmlns:a16="http://schemas.microsoft.com/office/drawing/2014/main" id="{667576E4-644E-42D7-8A0E-23EF4AC1E4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8" name="文字方塊 97">
              <a:extLst>
                <a:ext uri="{FF2B5EF4-FFF2-40B4-BE49-F238E27FC236}">
                  <a16:creationId xmlns:a16="http://schemas.microsoft.com/office/drawing/2014/main" id="{421626B2-ADD9-40BC-ACB6-2533ECEE86B1}"/>
                </a:ext>
              </a:extLst>
            </p:cNvPr>
            <p:cNvSpPr txBox="1"/>
            <p:nvPr/>
          </p:nvSpPr>
          <p:spPr>
            <a:xfrm>
              <a:off x="8398468" y="4815217"/>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Node.js</a:t>
              </a:r>
              <a:endParaRPr lang="zh-TW" altLang="en-US" sz="4400" dirty="0">
                <a:solidFill>
                  <a:srgbClr val="A0A09E"/>
                </a:solidFill>
                <a:latin typeface="Arial" panose="020B0604020202020204" pitchFamily="34" charset="0"/>
                <a:cs typeface="Arial" panose="020B0604020202020204" pitchFamily="34" charset="0"/>
              </a:endParaRPr>
            </a:p>
          </p:txBody>
        </p:sp>
      </p:grpSp>
      <p:sp>
        <p:nvSpPr>
          <p:cNvPr id="8" name="矩形: 圓角 7">
            <a:extLst>
              <a:ext uri="{FF2B5EF4-FFF2-40B4-BE49-F238E27FC236}">
                <a16:creationId xmlns:a16="http://schemas.microsoft.com/office/drawing/2014/main" id="{5358F4FD-538C-4509-B811-7AD0C9C66449}"/>
              </a:ext>
            </a:extLst>
          </p:cNvPr>
          <p:cNvSpPr/>
          <p:nvPr/>
        </p:nvSpPr>
        <p:spPr>
          <a:xfrm>
            <a:off x="4845104" y="2664256"/>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A0A09E"/>
                </a:solidFill>
                <a:latin typeface="微軟正黑體" panose="020B0604030504040204" pitchFamily="34" charset="-120"/>
                <a:ea typeface="微軟正黑體" panose="020B0604030504040204" pitchFamily="34" charset="-120"/>
              </a:rPr>
              <a:t>自動配置</a:t>
            </a:r>
          </a:p>
        </p:txBody>
      </p:sp>
      <p:cxnSp>
        <p:nvCxnSpPr>
          <p:cNvPr id="10" name="直線接點 9">
            <a:extLst>
              <a:ext uri="{FF2B5EF4-FFF2-40B4-BE49-F238E27FC236}">
                <a16:creationId xmlns:a16="http://schemas.microsoft.com/office/drawing/2014/main" id="{C4E97AD3-84B2-4137-93E4-A457C291ACAF}"/>
              </a:ext>
            </a:extLst>
          </p:cNvPr>
          <p:cNvCxnSpPr>
            <a:cxnSpLocks/>
            <a:stCxn id="8" idx="2"/>
            <a:endCxn id="71" idx="3"/>
          </p:cNvCxnSpPr>
          <p:nvPr/>
        </p:nvCxnSpPr>
        <p:spPr>
          <a:xfrm>
            <a:off x="6096796" y="3121456"/>
            <a:ext cx="0" cy="639083"/>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60" name="直線接點 59">
            <a:extLst>
              <a:ext uri="{FF2B5EF4-FFF2-40B4-BE49-F238E27FC236}">
                <a16:creationId xmlns:a16="http://schemas.microsoft.com/office/drawing/2014/main" id="{B49050E4-AC1C-430E-90EC-9F3D89956046}"/>
              </a:ext>
            </a:extLst>
          </p:cNvPr>
          <p:cNvCxnSpPr>
            <a:cxnSpLocks/>
            <a:stCxn id="8" idx="2"/>
            <a:endCxn id="4" idx="3"/>
          </p:cNvCxnSpPr>
          <p:nvPr/>
        </p:nvCxnSpPr>
        <p:spPr>
          <a:xfrm flipH="1">
            <a:off x="2216200" y="3121456"/>
            <a:ext cx="3880596" cy="639083"/>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63" name="直線接點 62">
            <a:extLst>
              <a:ext uri="{FF2B5EF4-FFF2-40B4-BE49-F238E27FC236}">
                <a16:creationId xmlns:a16="http://schemas.microsoft.com/office/drawing/2014/main" id="{E04C11AF-6E05-4E18-ACFA-3AA77AEF91B8}"/>
              </a:ext>
            </a:extLst>
          </p:cNvPr>
          <p:cNvCxnSpPr>
            <a:cxnSpLocks/>
            <a:stCxn id="8" idx="2"/>
            <a:endCxn id="85" idx="3"/>
          </p:cNvCxnSpPr>
          <p:nvPr/>
        </p:nvCxnSpPr>
        <p:spPr>
          <a:xfrm>
            <a:off x="6096796" y="3121456"/>
            <a:ext cx="3879004" cy="639083"/>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
        <p:nvSpPr>
          <p:cNvPr id="66" name="矩形: 圓角 65">
            <a:extLst>
              <a:ext uri="{FF2B5EF4-FFF2-40B4-BE49-F238E27FC236}">
                <a16:creationId xmlns:a16="http://schemas.microsoft.com/office/drawing/2014/main" id="{E6C002CC-5B8E-4625-9EA7-9212B58B287D}"/>
              </a:ext>
            </a:extLst>
          </p:cNvPr>
          <p:cNvSpPr/>
          <p:nvPr/>
        </p:nvSpPr>
        <p:spPr>
          <a:xfrm>
            <a:off x="4845104" y="1738123"/>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rPr>
              <a:t>DNS - xxx.com</a:t>
            </a:r>
            <a:endParaRPr lang="zh-TW" altLang="en-US" dirty="0">
              <a:solidFill>
                <a:srgbClr val="A0A09E"/>
              </a:solidFill>
            </a:endParaRPr>
          </a:p>
        </p:txBody>
      </p:sp>
      <p:cxnSp>
        <p:nvCxnSpPr>
          <p:cNvPr id="100" name="直線接點 99">
            <a:extLst>
              <a:ext uri="{FF2B5EF4-FFF2-40B4-BE49-F238E27FC236}">
                <a16:creationId xmlns:a16="http://schemas.microsoft.com/office/drawing/2014/main" id="{CDAE45CC-D1F4-4E65-9EF4-7E567F42CB83}"/>
              </a:ext>
            </a:extLst>
          </p:cNvPr>
          <p:cNvCxnSpPr>
            <a:cxnSpLocks/>
            <a:stCxn id="66" idx="2"/>
            <a:endCxn id="8" idx="0"/>
          </p:cNvCxnSpPr>
          <p:nvPr/>
        </p:nvCxnSpPr>
        <p:spPr>
          <a:xfrm>
            <a:off x="6096796" y="2195323"/>
            <a:ext cx="0" cy="468933"/>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74183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1" name="矩形: 圓角 100">
            <a:extLst>
              <a:ext uri="{FF2B5EF4-FFF2-40B4-BE49-F238E27FC236}">
                <a16:creationId xmlns:a16="http://schemas.microsoft.com/office/drawing/2014/main" id="{D7ACB389-8BD8-4651-8A49-ABEBC6BD43D1}"/>
              </a:ext>
            </a:extLst>
          </p:cNvPr>
          <p:cNvSpPr/>
          <p:nvPr/>
        </p:nvSpPr>
        <p:spPr>
          <a:xfrm>
            <a:off x="2284727" y="2945137"/>
            <a:ext cx="7622545" cy="3633150"/>
          </a:xfrm>
          <a:prstGeom prst="roundRect">
            <a:avLst>
              <a:gd name="adj" fmla="val 837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A0A09E"/>
              </a:solidFill>
              <a:latin typeface="微軟正黑體" panose="020B0604030504040204" pitchFamily="34" charset="-120"/>
              <a:ea typeface="微軟正黑體" panose="020B0604030504040204" pitchFamily="34" charset="-120"/>
            </a:endParaRPr>
          </a:p>
        </p:txBody>
      </p:sp>
      <p:sp>
        <p:nvSpPr>
          <p:cNvPr id="102" name="矩形: 圓角化同側角落 101">
            <a:extLst>
              <a:ext uri="{FF2B5EF4-FFF2-40B4-BE49-F238E27FC236}">
                <a16:creationId xmlns:a16="http://schemas.microsoft.com/office/drawing/2014/main" id="{37C59949-FC8C-45C9-9225-9B0687657724}"/>
              </a:ext>
            </a:extLst>
          </p:cNvPr>
          <p:cNvSpPr/>
          <p:nvPr/>
        </p:nvSpPr>
        <p:spPr>
          <a:xfrm>
            <a:off x="2284728" y="2943766"/>
            <a:ext cx="7620344" cy="533488"/>
          </a:xfrm>
          <a:prstGeom prst="round2SameRect">
            <a:avLst>
              <a:gd name="adj1" fmla="val 16667"/>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Arial" panose="020B0604020202020204" pitchFamily="34" charset="0"/>
                <a:cs typeface="Arial" panose="020B0604020202020204" pitchFamily="34" charset="0"/>
              </a:rPr>
              <a:t>Docker</a:t>
            </a:r>
            <a:endParaRPr lang="zh-TW" altLang="en-US" dirty="0">
              <a:solidFill>
                <a:srgbClr val="A0A09E"/>
              </a:solidFill>
              <a:latin typeface="Arial" panose="020B0604020202020204" pitchFamily="34" charset="0"/>
              <a:cs typeface="Arial" panose="020B0604020202020204" pitchFamily="34" charset="0"/>
            </a:endParaRPr>
          </a:p>
        </p:txBody>
      </p:sp>
      <p:grpSp>
        <p:nvGrpSpPr>
          <p:cNvPr id="32" name="群組 31">
            <a:extLst>
              <a:ext uri="{FF2B5EF4-FFF2-40B4-BE49-F238E27FC236}">
                <a16:creationId xmlns:a16="http://schemas.microsoft.com/office/drawing/2014/main" id="{68498114-2E2A-46AB-8CC3-20F9D0CFD67A}"/>
              </a:ext>
            </a:extLst>
          </p:cNvPr>
          <p:cNvGrpSpPr/>
          <p:nvPr/>
        </p:nvGrpSpPr>
        <p:grpSpPr>
          <a:xfrm>
            <a:off x="3010441" y="4067132"/>
            <a:ext cx="3177094" cy="2324659"/>
            <a:chOff x="8388855" y="3760539"/>
            <a:chExt cx="3177094" cy="2324659"/>
          </a:xfrm>
          <a:effectLst>
            <a:outerShdw blurRad="50800" dist="38100" dir="2700000" algn="tl" rotWithShape="0">
              <a:prstClr val="black">
                <a:alpha val="40000"/>
              </a:prstClr>
            </a:outerShdw>
          </a:effectLst>
        </p:grpSpPr>
        <p:grpSp>
          <p:nvGrpSpPr>
            <p:cNvPr id="83" name="群組 82">
              <a:extLst>
                <a:ext uri="{FF2B5EF4-FFF2-40B4-BE49-F238E27FC236}">
                  <a16:creationId xmlns:a16="http://schemas.microsoft.com/office/drawing/2014/main" id="{BB845DA9-0051-4633-A4CC-C9A9214BEDF1}"/>
                </a:ext>
              </a:extLst>
            </p:cNvPr>
            <p:cNvGrpSpPr>
              <a:grpSpLocks noChangeAspect="1"/>
            </p:cNvGrpSpPr>
            <p:nvPr/>
          </p:nvGrpSpPr>
          <p:grpSpPr>
            <a:xfrm>
              <a:off x="8388855" y="3760539"/>
              <a:ext cx="3173890" cy="2324659"/>
              <a:chOff x="2047926" y="2716647"/>
              <a:chExt cx="3363958" cy="2463871"/>
            </a:xfrm>
          </p:grpSpPr>
          <p:sp>
            <p:nvSpPr>
              <p:cNvPr id="84" name="矩形: 圓角 83">
                <a:extLst>
                  <a:ext uri="{FF2B5EF4-FFF2-40B4-BE49-F238E27FC236}">
                    <a16:creationId xmlns:a16="http://schemas.microsoft.com/office/drawing/2014/main" id="{E626C567-C71D-4029-925C-4EB8C6918DED}"/>
                  </a:ext>
                </a:extLst>
              </p:cNvPr>
              <p:cNvSpPr/>
              <p:nvPr/>
            </p:nvSpPr>
            <p:spPr>
              <a:xfrm>
                <a:off x="2047926" y="2716647"/>
                <a:ext cx="3363958" cy="2463871"/>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矩形: 圓角化同側角落 84">
                <a:extLst>
                  <a:ext uri="{FF2B5EF4-FFF2-40B4-BE49-F238E27FC236}">
                    <a16:creationId xmlns:a16="http://schemas.microsoft.com/office/drawing/2014/main" id="{8EB2EF6A-F6EE-4B96-A8F1-4700F7371425}"/>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6" name="群組 85">
                <a:extLst>
                  <a:ext uri="{FF2B5EF4-FFF2-40B4-BE49-F238E27FC236}">
                    <a16:creationId xmlns:a16="http://schemas.microsoft.com/office/drawing/2014/main" id="{2A687D99-925A-4E09-9BC3-0EC0CA361BF4}"/>
                  </a:ext>
                </a:extLst>
              </p:cNvPr>
              <p:cNvGrpSpPr>
                <a:grpSpLocks noChangeAspect="1"/>
              </p:cNvGrpSpPr>
              <p:nvPr/>
            </p:nvGrpSpPr>
            <p:grpSpPr>
              <a:xfrm>
                <a:off x="2149046" y="2963605"/>
                <a:ext cx="576703" cy="148939"/>
                <a:chOff x="3153203" y="2920837"/>
                <a:chExt cx="418240" cy="108014"/>
              </a:xfrm>
            </p:grpSpPr>
            <p:sp>
              <p:nvSpPr>
                <p:cNvPr id="94" name="橢圓 93">
                  <a:extLst>
                    <a:ext uri="{FF2B5EF4-FFF2-40B4-BE49-F238E27FC236}">
                      <a16:creationId xmlns:a16="http://schemas.microsoft.com/office/drawing/2014/main" id="{09868D48-8970-486B-891A-2223621C004F}"/>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CFB6C403-9AA3-4F6E-AE79-4DDF86CAE8EA}"/>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BD3A6ADA-A5AD-4AE1-B936-9800B629225E}"/>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矩形: 圓角 86">
                <a:extLst>
                  <a:ext uri="{FF2B5EF4-FFF2-40B4-BE49-F238E27FC236}">
                    <a16:creationId xmlns:a16="http://schemas.microsoft.com/office/drawing/2014/main" id="{BABE3D2D-0DA9-47F9-A6BA-C141C4DA5CF2}"/>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8" name="圖形 87">
                <a:extLst>
                  <a:ext uri="{FF2B5EF4-FFF2-40B4-BE49-F238E27FC236}">
                    <a16:creationId xmlns:a16="http://schemas.microsoft.com/office/drawing/2014/main" id="{54E17578-03A1-4C1F-A971-355BBF365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89" name="文字方塊 88">
                <a:extLst>
                  <a:ext uri="{FF2B5EF4-FFF2-40B4-BE49-F238E27FC236}">
                    <a16:creationId xmlns:a16="http://schemas.microsoft.com/office/drawing/2014/main" id="{05264CB8-CA95-4B0E-934D-E999E3BBEA76}"/>
                  </a:ext>
                </a:extLst>
              </p:cNvPr>
              <p:cNvSpPr txBox="1"/>
              <p:nvPr/>
            </p:nvSpPr>
            <p:spPr>
              <a:xfrm>
                <a:off x="3194146" y="2902313"/>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https://xxx/c/</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90" name="群組 89">
                <a:extLst>
                  <a:ext uri="{FF2B5EF4-FFF2-40B4-BE49-F238E27FC236}">
                    <a16:creationId xmlns:a16="http://schemas.microsoft.com/office/drawing/2014/main" id="{D55C46E1-8E6C-4DF1-BBEC-86C3E213D9D5}"/>
                  </a:ext>
                </a:extLst>
              </p:cNvPr>
              <p:cNvGrpSpPr/>
              <p:nvPr/>
            </p:nvGrpSpPr>
            <p:grpSpPr>
              <a:xfrm>
                <a:off x="4622344" y="2944947"/>
                <a:ext cx="657250" cy="192622"/>
                <a:chOff x="5626500" y="2834220"/>
                <a:chExt cx="657250" cy="192622"/>
              </a:xfrm>
            </p:grpSpPr>
            <p:pic>
              <p:nvPicPr>
                <p:cNvPr id="91" name="圖形 90">
                  <a:extLst>
                    <a:ext uri="{FF2B5EF4-FFF2-40B4-BE49-F238E27FC236}">
                      <a16:creationId xmlns:a16="http://schemas.microsoft.com/office/drawing/2014/main" id="{9B960185-91FF-4E58-9E2E-CB907683D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92" name="圖形 91">
                  <a:extLst>
                    <a:ext uri="{FF2B5EF4-FFF2-40B4-BE49-F238E27FC236}">
                      <a16:creationId xmlns:a16="http://schemas.microsoft.com/office/drawing/2014/main" id="{9244E3F7-CF89-4DC8-9170-54940CB50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93" name="圖形 92">
                  <a:extLst>
                    <a:ext uri="{FF2B5EF4-FFF2-40B4-BE49-F238E27FC236}">
                      <a16:creationId xmlns:a16="http://schemas.microsoft.com/office/drawing/2014/main" id="{667576E4-644E-42D7-8A0E-23EF4AC1E4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8" name="文字方塊 97">
              <a:extLst>
                <a:ext uri="{FF2B5EF4-FFF2-40B4-BE49-F238E27FC236}">
                  <a16:creationId xmlns:a16="http://schemas.microsoft.com/office/drawing/2014/main" id="{421626B2-ADD9-40BC-ACB6-2533ECEE86B1}"/>
                </a:ext>
              </a:extLst>
            </p:cNvPr>
            <p:cNvSpPr txBox="1"/>
            <p:nvPr/>
          </p:nvSpPr>
          <p:spPr>
            <a:xfrm>
              <a:off x="8398468" y="4815217"/>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Node.js</a:t>
              </a:r>
              <a:endParaRPr lang="zh-TW" altLang="en-US" sz="4400" dirty="0">
                <a:solidFill>
                  <a:srgbClr val="A0A09E"/>
                </a:solidFill>
                <a:latin typeface="Arial" panose="020B0604020202020204" pitchFamily="34" charset="0"/>
                <a:cs typeface="Arial" panose="020B0604020202020204" pitchFamily="34" charset="0"/>
              </a:endParaRPr>
            </a:p>
          </p:txBody>
        </p:sp>
      </p:gr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16</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預計成果</a:t>
            </a:r>
          </a:p>
        </p:txBody>
      </p:sp>
      <p:grpSp>
        <p:nvGrpSpPr>
          <p:cNvPr id="31" name="群組 30">
            <a:extLst>
              <a:ext uri="{FF2B5EF4-FFF2-40B4-BE49-F238E27FC236}">
                <a16:creationId xmlns:a16="http://schemas.microsoft.com/office/drawing/2014/main" id="{8E42825A-E1C7-4DBD-95FD-3DFD9B379279}"/>
              </a:ext>
            </a:extLst>
          </p:cNvPr>
          <p:cNvGrpSpPr/>
          <p:nvPr/>
        </p:nvGrpSpPr>
        <p:grpSpPr>
          <a:xfrm>
            <a:off x="2702216" y="3833578"/>
            <a:ext cx="3173890" cy="2324659"/>
            <a:chOff x="4509851" y="3760539"/>
            <a:chExt cx="3173890" cy="2324659"/>
          </a:xfrm>
          <a:effectLst>
            <a:outerShdw blurRad="50800" dist="38100" dir="2700000" algn="tl" rotWithShape="0">
              <a:prstClr val="black">
                <a:alpha val="40000"/>
              </a:prstClr>
            </a:outerShdw>
          </a:effectLst>
        </p:grpSpPr>
        <p:grpSp>
          <p:nvGrpSpPr>
            <p:cNvPr id="69" name="群組 68">
              <a:extLst>
                <a:ext uri="{FF2B5EF4-FFF2-40B4-BE49-F238E27FC236}">
                  <a16:creationId xmlns:a16="http://schemas.microsoft.com/office/drawing/2014/main" id="{F962AC41-B433-4458-8D54-39B2E416176E}"/>
                </a:ext>
              </a:extLst>
            </p:cNvPr>
            <p:cNvGrpSpPr>
              <a:grpSpLocks noChangeAspect="1"/>
            </p:cNvGrpSpPr>
            <p:nvPr/>
          </p:nvGrpSpPr>
          <p:grpSpPr>
            <a:xfrm>
              <a:off x="4509851" y="3760539"/>
              <a:ext cx="3173890" cy="2324659"/>
              <a:chOff x="2047926" y="2716647"/>
              <a:chExt cx="3363958" cy="2463871"/>
            </a:xfrm>
          </p:grpSpPr>
          <p:sp>
            <p:nvSpPr>
              <p:cNvPr id="70" name="矩形: 圓角 69">
                <a:extLst>
                  <a:ext uri="{FF2B5EF4-FFF2-40B4-BE49-F238E27FC236}">
                    <a16:creationId xmlns:a16="http://schemas.microsoft.com/office/drawing/2014/main" id="{34A97D9A-5E7B-4FA1-A0AE-76CE6D11CD4B}"/>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1" name="矩形: 圓角化同側角落 70">
                <a:extLst>
                  <a:ext uri="{FF2B5EF4-FFF2-40B4-BE49-F238E27FC236}">
                    <a16:creationId xmlns:a16="http://schemas.microsoft.com/office/drawing/2014/main" id="{72351E62-F477-4AC4-A256-BF5376F57E08}"/>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2" name="群組 71">
                <a:extLst>
                  <a:ext uri="{FF2B5EF4-FFF2-40B4-BE49-F238E27FC236}">
                    <a16:creationId xmlns:a16="http://schemas.microsoft.com/office/drawing/2014/main" id="{9D57447E-A88F-421F-864C-83C97D60A893}"/>
                  </a:ext>
                </a:extLst>
              </p:cNvPr>
              <p:cNvGrpSpPr>
                <a:grpSpLocks noChangeAspect="1"/>
              </p:cNvGrpSpPr>
              <p:nvPr/>
            </p:nvGrpSpPr>
            <p:grpSpPr>
              <a:xfrm>
                <a:off x="2149046" y="2963605"/>
                <a:ext cx="576703" cy="148939"/>
                <a:chOff x="3153203" y="2920837"/>
                <a:chExt cx="418240" cy="108014"/>
              </a:xfrm>
            </p:grpSpPr>
            <p:sp>
              <p:nvSpPr>
                <p:cNvPr id="80" name="橢圓 79">
                  <a:extLst>
                    <a:ext uri="{FF2B5EF4-FFF2-40B4-BE49-F238E27FC236}">
                      <a16:creationId xmlns:a16="http://schemas.microsoft.com/office/drawing/2014/main" id="{EBE04A0C-33D1-4E1D-9A38-11271A82F16A}"/>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58AE5A23-3A13-4F20-A41C-6C3F6D02DA4F}"/>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6F2072A5-FFA2-4023-9962-31BC6E9EF47C}"/>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3" name="矩形: 圓角 72">
                <a:extLst>
                  <a:ext uri="{FF2B5EF4-FFF2-40B4-BE49-F238E27FC236}">
                    <a16:creationId xmlns:a16="http://schemas.microsoft.com/office/drawing/2014/main" id="{C4738DE3-AEBE-4C70-866B-3E248488EE14}"/>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4" name="圖形 73">
                <a:extLst>
                  <a:ext uri="{FF2B5EF4-FFF2-40B4-BE49-F238E27FC236}">
                    <a16:creationId xmlns:a16="http://schemas.microsoft.com/office/drawing/2014/main" id="{943DDA92-DA13-4B6D-9A74-D269C1313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75" name="文字方塊 74">
                <a:extLst>
                  <a:ext uri="{FF2B5EF4-FFF2-40B4-BE49-F238E27FC236}">
                    <a16:creationId xmlns:a16="http://schemas.microsoft.com/office/drawing/2014/main" id="{E2CDBCE2-096D-4791-83E2-8EC34969574A}"/>
                  </a:ext>
                </a:extLst>
              </p:cNvPr>
              <p:cNvSpPr txBox="1"/>
              <p:nvPr/>
            </p:nvSpPr>
            <p:spPr>
              <a:xfrm>
                <a:off x="3186509" y="2896777"/>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https://xxx/b/</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76" name="群組 75">
                <a:extLst>
                  <a:ext uri="{FF2B5EF4-FFF2-40B4-BE49-F238E27FC236}">
                    <a16:creationId xmlns:a16="http://schemas.microsoft.com/office/drawing/2014/main" id="{4A3B15AC-D605-4482-B816-057E10805C6B}"/>
                  </a:ext>
                </a:extLst>
              </p:cNvPr>
              <p:cNvGrpSpPr/>
              <p:nvPr/>
            </p:nvGrpSpPr>
            <p:grpSpPr>
              <a:xfrm>
                <a:off x="4622344" y="2944947"/>
                <a:ext cx="657250" cy="192622"/>
                <a:chOff x="5626500" y="2834220"/>
                <a:chExt cx="657250" cy="192622"/>
              </a:xfrm>
            </p:grpSpPr>
            <p:pic>
              <p:nvPicPr>
                <p:cNvPr id="77" name="圖形 76">
                  <a:extLst>
                    <a:ext uri="{FF2B5EF4-FFF2-40B4-BE49-F238E27FC236}">
                      <a16:creationId xmlns:a16="http://schemas.microsoft.com/office/drawing/2014/main" id="{35F31459-1975-4CEA-8DF0-A58A2EEECC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78" name="圖形 77">
                  <a:extLst>
                    <a:ext uri="{FF2B5EF4-FFF2-40B4-BE49-F238E27FC236}">
                      <a16:creationId xmlns:a16="http://schemas.microsoft.com/office/drawing/2014/main" id="{FD9DE10F-8995-44AF-917C-F6831435D8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79" name="圖形 78">
                  <a:extLst>
                    <a:ext uri="{FF2B5EF4-FFF2-40B4-BE49-F238E27FC236}">
                      <a16:creationId xmlns:a16="http://schemas.microsoft.com/office/drawing/2014/main" id="{1A24D079-4A14-487F-9A80-65F6989485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7" name="文字方塊 96">
              <a:extLst>
                <a:ext uri="{FF2B5EF4-FFF2-40B4-BE49-F238E27FC236}">
                  <a16:creationId xmlns:a16="http://schemas.microsoft.com/office/drawing/2014/main" id="{ADB37FB0-BBE2-4F97-9BEA-850250657C12}"/>
                </a:ext>
              </a:extLst>
            </p:cNvPr>
            <p:cNvSpPr txBox="1"/>
            <p:nvPr/>
          </p:nvSpPr>
          <p:spPr>
            <a:xfrm>
              <a:off x="4516260" y="4817552"/>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.NET</a:t>
              </a:r>
              <a:endParaRPr lang="zh-TW" altLang="en-US" sz="4400" dirty="0">
                <a:solidFill>
                  <a:srgbClr val="A0A09E"/>
                </a:solidFill>
                <a:latin typeface="Arial" panose="020B0604020202020204" pitchFamily="34" charset="0"/>
                <a:cs typeface="Arial" panose="020B0604020202020204" pitchFamily="34" charset="0"/>
              </a:endParaRPr>
            </a:p>
          </p:txBody>
        </p:sp>
      </p:grpSp>
      <p:grpSp>
        <p:nvGrpSpPr>
          <p:cNvPr id="29" name="群組 28">
            <a:extLst>
              <a:ext uri="{FF2B5EF4-FFF2-40B4-BE49-F238E27FC236}">
                <a16:creationId xmlns:a16="http://schemas.microsoft.com/office/drawing/2014/main" id="{8AE07340-C58E-4091-929D-12D45523F230}"/>
              </a:ext>
            </a:extLst>
          </p:cNvPr>
          <p:cNvGrpSpPr>
            <a:grpSpLocks noChangeAspect="1"/>
          </p:cNvGrpSpPr>
          <p:nvPr/>
        </p:nvGrpSpPr>
        <p:grpSpPr>
          <a:xfrm>
            <a:off x="2390787" y="3627105"/>
            <a:ext cx="3173890" cy="2324659"/>
            <a:chOff x="2047926" y="2716647"/>
            <a:chExt cx="3363958" cy="2463871"/>
          </a:xfrm>
          <a:effectLst>
            <a:outerShdw blurRad="50800" dist="38100" dir="2700000" algn="tl" rotWithShape="0">
              <a:prstClr val="black">
                <a:alpha val="40000"/>
              </a:prstClr>
            </a:outerShdw>
          </a:effectLst>
        </p:grpSpPr>
        <p:sp>
          <p:nvSpPr>
            <p:cNvPr id="2" name="矩形: 圓角 1">
              <a:extLst>
                <a:ext uri="{FF2B5EF4-FFF2-40B4-BE49-F238E27FC236}">
                  <a16:creationId xmlns:a16="http://schemas.microsoft.com/office/drawing/2014/main" id="{671D4271-5E48-4BA7-A662-AC27BA555E48}"/>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圓角化同側角落 3">
              <a:extLst>
                <a:ext uri="{FF2B5EF4-FFF2-40B4-BE49-F238E27FC236}">
                  <a16:creationId xmlns:a16="http://schemas.microsoft.com/office/drawing/2014/main" id="{1B40F7F5-3F67-4D7E-9ADD-00CE891193A1}"/>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87CE1167-4141-4EE3-A185-5B83C252C10C}"/>
                </a:ext>
              </a:extLst>
            </p:cNvPr>
            <p:cNvGrpSpPr>
              <a:grpSpLocks noChangeAspect="1"/>
            </p:cNvGrpSpPr>
            <p:nvPr/>
          </p:nvGrpSpPr>
          <p:grpSpPr>
            <a:xfrm>
              <a:off x="2149046" y="2963605"/>
              <a:ext cx="576703" cy="148939"/>
              <a:chOff x="3153203" y="2920837"/>
              <a:chExt cx="418240" cy="108014"/>
            </a:xfrm>
          </p:grpSpPr>
          <p:sp>
            <p:nvSpPr>
              <p:cNvPr id="5" name="橢圓 4">
                <a:extLst>
                  <a:ext uri="{FF2B5EF4-FFF2-40B4-BE49-F238E27FC236}">
                    <a16:creationId xmlns:a16="http://schemas.microsoft.com/office/drawing/2014/main" id="{89F0AAFA-1A3C-43D4-8213-CCD23AD7B87C}"/>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A7DCD560-A20F-4B31-822C-D6833614E151}"/>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DF978066-71A4-4BAB-9EF3-FB6651C8F7A3}"/>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矩形: 圓角 6">
              <a:extLst>
                <a:ext uri="{FF2B5EF4-FFF2-40B4-BE49-F238E27FC236}">
                  <a16:creationId xmlns:a16="http://schemas.microsoft.com/office/drawing/2014/main" id="{2A9B7FFC-0BBC-417D-BBE3-25C4EFBBDA76}"/>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圖形 16">
              <a:extLst>
                <a:ext uri="{FF2B5EF4-FFF2-40B4-BE49-F238E27FC236}">
                  <a16:creationId xmlns:a16="http://schemas.microsoft.com/office/drawing/2014/main" id="{B8535C1C-A580-4A0A-B6CE-4E19BBB5C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18" name="文字方塊 17">
              <a:extLst>
                <a:ext uri="{FF2B5EF4-FFF2-40B4-BE49-F238E27FC236}">
                  <a16:creationId xmlns:a16="http://schemas.microsoft.com/office/drawing/2014/main" id="{FF22A825-F56A-4EB0-B4FC-E84E9D6217AD}"/>
                </a:ext>
              </a:extLst>
            </p:cNvPr>
            <p:cNvSpPr txBox="1"/>
            <p:nvPr/>
          </p:nvSpPr>
          <p:spPr>
            <a:xfrm>
              <a:off x="3192045" y="2893680"/>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https://xxx/a/</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27" name="群組 26">
              <a:extLst>
                <a:ext uri="{FF2B5EF4-FFF2-40B4-BE49-F238E27FC236}">
                  <a16:creationId xmlns:a16="http://schemas.microsoft.com/office/drawing/2014/main" id="{85D88388-021A-4148-9345-50DE68E1B82E}"/>
                </a:ext>
              </a:extLst>
            </p:cNvPr>
            <p:cNvGrpSpPr/>
            <p:nvPr/>
          </p:nvGrpSpPr>
          <p:grpSpPr>
            <a:xfrm>
              <a:off x="4622344" y="2944947"/>
              <a:ext cx="657250" cy="192622"/>
              <a:chOff x="5626500" y="2834220"/>
              <a:chExt cx="657250" cy="192622"/>
            </a:xfrm>
          </p:grpSpPr>
          <p:pic>
            <p:nvPicPr>
              <p:cNvPr id="22" name="圖形 21">
                <a:extLst>
                  <a:ext uri="{FF2B5EF4-FFF2-40B4-BE49-F238E27FC236}">
                    <a16:creationId xmlns:a16="http://schemas.microsoft.com/office/drawing/2014/main" id="{8310FCC4-2367-4DC4-A231-2F7FF14AE7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24" name="圖形 23">
                <a:extLst>
                  <a:ext uri="{FF2B5EF4-FFF2-40B4-BE49-F238E27FC236}">
                    <a16:creationId xmlns:a16="http://schemas.microsoft.com/office/drawing/2014/main" id="{750CF1A1-FF4D-4382-976B-19DEE49DFD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26" name="圖形 25">
                <a:extLst>
                  <a:ext uri="{FF2B5EF4-FFF2-40B4-BE49-F238E27FC236}">
                    <a16:creationId xmlns:a16="http://schemas.microsoft.com/office/drawing/2014/main" id="{523D21DE-24A3-4EFA-BC82-DD28997AC9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grpSp>
        <p:nvGrpSpPr>
          <p:cNvPr id="59" name="群組 58">
            <a:extLst>
              <a:ext uri="{FF2B5EF4-FFF2-40B4-BE49-F238E27FC236}">
                <a16:creationId xmlns:a16="http://schemas.microsoft.com/office/drawing/2014/main" id="{0BD49DC4-1044-464B-8A7A-A1053B941ECF}"/>
              </a:ext>
            </a:extLst>
          </p:cNvPr>
          <p:cNvGrpSpPr/>
          <p:nvPr/>
        </p:nvGrpSpPr>
        <p:grpSpPr>
          <a:xfrm>
            <a:off x="6793726" y="4421257"/>
            <a:ext cx="2502163" cy="1314971"/>
            <a:chOff x="7250132" y="5465088"/>
            <a:chExt cx="2591376" cy="1314971"/>
          </a:xfrm>
          <a:effectLst>
            <a:outerShdw blurRad="50800" dist="38100" dir="2700000" algn="tl" rotWithShape="0">
              <a:prstClr val="black">
                <a:alpha val="40000"/>
              </a:prstClr>
            </a:outerShdw>
          </a:effectLst>
        </p:grpSpPr>
        <p:sp>
          <p:nvSpPr>
            <p:cNvPr id="61" name="矩形: 圓角 60">
              <a:extLst>
                <a:ext uri="{FF2B5EF4-FFF2-40B4-BE49-F238E27FC236}">
                  <a16:creationId xmlns:a16="http://schemas.microsoft.com/office/drawing/2014/main" id="{3E0C0F1A-1C4E-417A-BE91-21D7F1E3D9C4}"/>
                </a:ext>
              </a:extLst>
            </p:cNvPr>
            <p:cNvSpPr/>
            <p:nvPr/>
          </p:nvSpPr>
          <p:spPr>
            <a:xfrm>
              <a:off x="7250133" y="5466459"/>
              <a:ext cx="2591375" cy="1313600"/>
            </a:xfrm>
            <a:prstGeom prst="roundRect">
              <a:avLst>
                <a:gd name="adj" fmla="val 8377"/>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A0A09E"/>
                </a:solidFill>
                <a:latin typeface="微軟正黑體" panose="020B0604030504040204" pitchFamily="34" charset="-120"/>
                <a:ea typeface="微軟正黑體" panose="020B0604030504040204" pitchFamily="34" charset="-120"/>
              </a:endParaRPr>
            </a:p>
          </p:txBody>
        </p:sp>
        <p:pic>
          <p:nvPicPr>
            <p:cNvPr id="62" name="圖形 61">
              <a:extLst>
                <a:ext uri="{FF2B5EF4-FFF2-40B4-BE49-F238E27FC236}">
                  <a16:creationId xmlns:a16="http://schemas.microsoft.com/office/drawing/2014/main" id="{3D7C378C-D0DD-4600-B620-436CCBF0F1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58128" y="5880059"/>
              <a:ext cx="900000" cy="900000"/>
            </a:xfrm>
            <a:prstGeom prst="rect">
              <a:avLst/>
            </a:prstGeom>
          </p:spPr>
        </p:pic>
        <p:sp>
          <p:nvSpPr>
            <p:cNvPr id="64" name="矩形: 圓角化同側角落 63">
              <a:extLst>
                <a:ext uri="{FF2B5EF4-FFF2-40B4-BE49-F238E27FC236}">
                  <a16:creationId xmlns:a16="http://schemas.microsoft.com/office/drawing/2014/main" id="{1288CB60-1039-476C-9DAF-E60BC59F105B}"/>
                </a:ext>
              </a:extLst>
            </p:cNvPr>
            <p:cNvSpPr/>
            <p:nvPr/>
          </p:nvSpPr>
          <p:spPr>
            <a:xfrm>
              <a:off x="7250132" y="5465088"/>
              <a:ext cx="2590112" cy="413600"/>
            </a:xfrm>
            <a:prstGeom prst="round2SameRect">
              <a:avLst>
                <a:gd name="adj1" fmla="val 16667"/>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Arial" panose="020B0604020202020204" pitchFamily="34" charset="0"/>
                  <a:cs typeface="Arial" panose="020B0604020202020204" pitchFamily="34" charset="0"/>
                </a:rPr>
                <a:t>DB</a:t>
              </a:r>
              <a:endParaRPr lang="zh-TW" altLang="en-US" dirty="0">
                <a:solidFill>
                  <a:srgbClr val="A0A09E"/>
                </a:solidFill>
                <a:latin typeface="Arial" panose="020B0604020202020204" pitchFamily="34" charset="0"/>
                <a:cs typeface="Arial" panose="020B0604020202020204" pitchFamily="34" charset="0"/>
              </a:endParaRPr>
            </a:p>
          </p:txBody>
        </p:sp>
      </p:grpSp>
      <p:sp>
        <p:nvSpPr>
          <p:cNvPr id="65" name="矩形: 圓角 64">
            <a:extLst>
              <a:ext uri="{FF2B5EF4-FFF2-40B4-BE49-F238E27FC236}">
                <a16:creationId xmlns:a16="http://schemas.microsoft.com/office/drawing/2014/main" id="{D8A1F17C-9B3E-4E89-ADFD-043C4872DF90}"/>
              </a:ext>
            </a:extLst>
          </p:cNvPr>
          <p:cNvSpPr/>
          <p:nvPr/>
        </p:nvSpPr>
        <p:spPr>
          <a:xfrm>
            <a:off x="4843134" y="2202116"/>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微軟正黑體" panose="020B0604030504040204" pitchFamily="34" charset="-120"/>
                <a:ea typeface="微軟正黑體" panose="020B0604030504040204" pitchFamily="34" charset="-120"/>
              </a:rPr>
              <a:t>Reverse Proxy</a:t>
            </a:r>
            <a:endParaRPr lang="zh-TW" altLang="en-US" dirty="0">
              <a:solidFill>
                <a:srgbClr val="A0A09E"/>
              </a:solidFill>
              <a:latin typeface="微軟正黑體" panose="020B0604030504040204" pitchFamily="34" charset="-120"/>
              <a:ea typeface="微軟正黑體" panose="020B0604030504040204" pitchFamily="34" charset="-120"/>
            </a:endParaRPr>
          </a:p>
        </p:txBody>
      </p:sp>
      <p:sp>
        <p:nvSpPr>
          <p:cNvPr id="67" name="矩形: 圓角 66">
            <a:extLst>
              <a:ext uri="{FF2B5EF4-FFF2-40B4-BE49-F238E27FC236}">
                <a16:creationId xmlns:a16="http://schemas.microsoft.com/office/drawing/2014/main" id="{2FC29F03-9EAE-4174-99EA-E871C803875D}"/>
              </a:ext>
            </a:extLst>
          </p:cNvPr>
          <p:cNvSpPr/>
          <p:nvPr/>
        </p:nvSpPr>
        <p:spPr>
          <a:xfrm>
            <a:off x="7925222" y="2202116"/>
            <a:ext cx="1979849"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A0A09E"/>
                </a:solidFill>
                <a:latin typeface="微軟正黑體" panose="020B0604030504040204" pitchFamily="34" charset="-120"/>
                <a:ea typeface="微軟正黑體" panose="020B0604030504040204" pitchFamily="34" charset="-120"/>
              </a:rPr>
              <a:t>憑證</a:t>
            </a:r>
          </a:p>
        </p:txBody>
      </p:sp>
      <p:sp>
        <p:nvSpPr>
          <p:cNvPr id="99" name="矩形: 圓角 98">
            <a:extLst>
              <a:ext uri="{FF2B5EF4-FFF2-40B4-BE49-F238E27FC236}">
                <a16:creationId xmlns:a16="http://schemas.microsoft.com/office/drawing/2014/main" id="{2AF60DBC-582E-4920-8BDC-CC7F42D5FBCB}"/>
              </a:ext>
            </a:extLst>
          </p:cNvPr>
          <p:cNvSpPr/>
          <p:nvPr/>
        </p:nvSpPr>
        <p:spPr>
          <a:xfrm>
            <a:off x="4843280" y="1466373"/>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微軟正黑體" panose="020B0604030504040204" pitchFamily="34" charset="-120"/>
                <a:ea typeface="微軟正黑體" panose="020B0604030504040204" pitchFamily="34" charset="-120"/>
              </a:rPr>
              <a:t>User</a:t>
            </a:r>
            <a:endParaRPr lang="zh-TW" altLang="en-US" dirty="0">
              <a:solidFill>
                <a:srgbClr val="A0A09E"/>
              </a:solidFill>
              <a:latin typeface="微軟正黑體" panose="020B0604030504040204" pitchFamily="34" charset="-120"/>
              <a:ea typeface="微軟正黑體" panose="020B0604030504040204" pitchFamily="34" charset="-120"/>
            </a:endParaRPr>
          </a:p>
        </p:txBody>
      </p:sp>
      <p:cxnSp>
        <p:nvCxnSpPr>
          <p:cNvPr id="103" name="直線接點 102">
            <a:extLst>
              <a:ext uri="{FF2B5EF4-FFF2-40B4-BE49-F238E27FC236}">
                <a16:creationId xmlns:a16="http://schemas.microsoft.com/office/drawing/2014/main" id="{84D986AD-9765-41ED-A97A-2A0212FBF2E4}"/>
              </a:ext>
            </a:extLst>
          </p:cNvPr>
          <p:cNvCxnSpPr>
            <a:cxnSpLocks/>
            <a:stCxn id="99" idx="2"/>
            <a:endCxn id="65" idx="0"/>
          </p:cNvCxnSpPr>
          <p:nvPr/>
        </p:nvCxnSpPr>
        <p:spPr>
          <a:xfrm flipH="1">
            <a:off x="6094826" y="1923573"/>
            <a:ext cx="146" cy="278543"/>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104" name="直線接點 103">
            <a:extLst>
              <a:ext uri="{FF2B5EF4-FFF2-40B4-BE49-F238E27FC236}">
                <a16:creationId xmlns:a16="http://schemas.microsoft.com/office/drawing/2014/main" id="{4356A429-5993-44CC-BD40-EDE03C8E2B4A}"/>
              </a:ext>
            </a:extLst>
          </p:cNvPr>
          <p:cNvCxnSpPr>
            <a:cxnSpLocks/>
            <a:stCxn id="65" idx="2"/>
            <a:endCxn id="102" idx="3"/>
          </p:cNvCxnSpPr>
          <p:nvPr/>
        </p:nvCxnSpPr>
        <p:spPr>
          <a:xfrm>
            <a:off x="6094826" y="2659316"/>
            <a:ext cx="74" cy="284450"/>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105" name="直線接點 104">
            <a:extLst>
              <a:ext uri="{FF2B5EF4-FFF2-40B4-BE49-F238E27FC236}">
                <a16:creationId xmlns:a16="http://schemas.microsoft.com/office/drawing/2014/main" id="{1EA16260-DEC1-4C79-A14F-14600112A4CD}"/>
              </a:ext>
            </a:extLst>
          </p:cNvPr>
          <p:cNvCxnSpPr>
            <a:cxnSpLocks/>
            <a:stCxn id="65" idx="3"/>
            <a:endCxn id="67" idx="1"/>
          </p:cNvCxnSpPr>
          <p:nvPr/>
        </p:nvCxnSpPr>
        <p:spPr>
          <a:xfrm>
            <a:off x="7346517" y="2430716"/>
            <a:ext cx="578705" cy="0"/>
          </a:xfrm>
          <a:prstGeom prst="line">
            <a:avLst/>
          </a:prstGeom>
          <a:ln w="25400">
            <a:solidFill>
              <a:srgbClr val="A0A09E"/>
            </a:solidFill>
            <a:prstDash val="sysDot"/>
          </a:ln>
        </p:spPr>
        <p:style>
          <a:lnRef idx="1">
            <a:schemeClr val="dk1"/>
          </a:lnRef>
          <a:fillRef idx="0">
            <a:schemeClr val="dk1"/>
          </a:fillRef>
          <a:effectRef idx="0">
            <a:schemeClr val="dk1"/>
          </a:effectRef>
          <a:fontRef idx="minor">
            <a:schemeClr val="tx1"/>
          </a:fontRef>
        </p:style>
      </p:cxnSp>
      <p:sp>
        <p:nvSpPr>
          <p:cNvPr id="109" name="矩形: 圓角 108">
            <a:extLst>
              <a:ext uri="{FF2B5EF4-FFF2-40B4-BE49-F238E27FC236}">
                <a16:creationId xmlns:a16="http://schemas.microsoft.com/office/drawing/2014/main" id="{694C193C-AB59-4980-A260-3D0F940A7820}"/>
              </a:ext>
            </a:extLst>
          </p:cNvPr>
          <p:cNvSpPr/>
          <p:nvPr/>
        </p:nvSpPr>
        <p:spPr>
          <a:xfrm>
            <a:off x="2637542" y="4772498"/>
            <a:ext cx="2503383" cy="457200"/>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rPr>
              <a:t>DNS - xxx.com</a:t>
            </a:r>
            <a:endParaRPr lang="zh-TW" altLang="en-US" dirty="0">
              <a:solidFill>
                <a:srgbClr val="A0A09E"/>
              </a:solidFill>
            </a:endParaRPr>
          </a:p>
        </p:txBody>
      </p:sp>
    </p:spTree>
    <p:extLst>
      <p:ext uri="{BB962C8B-B14F-4D97-AF65-F5344CB8AC3E}">
        <p14:creationId xmlns:p14="http://schemas.microsoft.com/office/powerpoint/2010/main" val="13323706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17</a:t>
            </a:fld>
            <a:endParaRPr lang="en-US" dirty="0"/>
          </a:p>
        </p:txBody>
      </p:sp>
      <p:sp>
        <p:nvSpPr>
          <p:cNvPr id="72" name="TextBox 71">
            <a:extLst>
              <a:ext uri="{FF2B5EF4-FFF2-40B4-BE49-F238E27FC236}">
                <a16:creationId xmlns:a16="http://schemas.microsoft.com/office/drawing/2014/main" id="{2D385D93-17D1-4908-9F0F-13E692D4613B}"/>
              </a:ext>
            </a:extLst>
          </p:cNvPr>
          <p:cNvSpPr txBox="1"/>
          <p:nvPr/>
        </p:nvSpPr>
        <p:spPr>
          <a:xfrm>
            <a:off x="6981025" y="2664029"/>
            <a:ext cx="4267113" cy="348813"/>
          </a:xfrm>
          <a:prstGeom prst="rect">
            <a:avLst/>
          </a:prstGeom>
          <a:noFill/>
        </p:spPr>
        <p:txBody>
          <a:bodyPr wrap="square" rtlCol="0">
            <a:spAutoFit/>
          </a:bodyPr>
          <a:lstStyle/>
          <a:p>
            <a:pPr>
              <a:lnSpc>
                <a:spcPts val="2000"/>
              </a:lnSpc>
            </a:pP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提供多元的前後端環境選擇</a:t>
            </a:r>
            <a:endParaRPr lang="en-US"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預計成果</a:t>
            </a:r>
          </a:p>
        </p:txBody>
      </p:sp>
      <p:grpSp>
        <p:nvGrpSpPr>
          <p:cNvPr id="4" name="群組 3">
            <a:extLst>
              <a:ext uri="{FF2B5EF4-FFF2-40B4-BE49-F238E27FC236}">
                <a16:creationId xmlns:a16="http://schemas.microsoft.com/office/drawing/2014/main" id="{08A08514-FC48-46EA-B27A-7826AD04C213}"/>
              </a:ext>
            </a:extLst>
          </p:cNvPr>
          <p:cNvGrpSpPr/>
          <p:nvPr/>
        </p:nvGrpSpPr>
        <p:grpSpPr>
          <a:xfrm>
            <a:off x="-1" y="1896358"/>
            <a:ext cx="6754762" cy="4005034"/>
            <a:chOff x="-1" y="1814718"/>
            <a:chExt cx="6754762" cy="4005034"/>
          </a:xfrm>
        </p:grpSpPr>
        <p:grpSp>
          <p:nvGrpSpPr>
            <p:cNvPr id="8" name="Group 7">
              <a:extLst>
                <a:ext uri="{FF2B5EF4-FFF2-40B4-BE49-F238E27FC236}">
                  <a16:creationId xmlns:a16="http://schemas.microsoft.com/office/drawing/2014/main" id="{1A7C8771-E8BA-47C4-912A-6B74A3D176FE}"/>
                </a:ext>
              </a:extLst>
            </p:cNvPr>
            <p:cNvGrpSpPr/>
            <p:nvPr/>
          </p:nvGrpSpPr>
          <p:grpSpPr>
            <a:xfrm>
              <a:off x="-1" y="1814718"/>
              <a:ext cx="6754762" cy="4005034"/>
              <a:chOff x="-1" y="1677489"/>
              <a:chExt cx="6754762" cy="3165759"/>
            </a:xfrm>
          </p:grpSpPr>
          <p:sp>
            <p:nvSpPr>
              <p:cNvPr id="58" name="Shape 8">
                <a:extLst>
                  <a:ext uri="{FF2B5EF4-FFF2-40B4-BE49-F238E27FC236}">
                    <a16:creationId xmlns:a16="http://schemas.microsoft.com/office/drawing/2014/main" id="{BD911D94-A65F-49EA-9AA3-07FA0765857A}"/>
                  </a:ext>
                </a:extLst>
              </p:cNvPr>
              <p:cNvSpPr/>
              <p:nvPr/>
            </p:nvSpPr>
            <p:spPr>
              <a:xfrm>
                <a:off x="-1" y="3935788"/>
                <a:ext cx="3623713"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B6AF9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3" name="Shape 12">
                <a:extLst>
                  <a:ext uri="{FF2B5EF4-FFF2-40B4-BE49-F238E27FC236}">
                    <a16:creationId xmlns:a16="http://schemas.microsoft.com/office/drawing/2014/main" id="{0B9F71EA-0C7E-41FA-8AF7-984DFE059D9B}"/>
                  </a:ext>
                </a:extLst>
              </p:cNvPr>
              <p:cNvSpPr/>
              <p:nvPr/>
            </p:nvSpPr>
            <p:spPr>
              <a:xfrm>
                <a:off x="3618570" y="3935788"/>
                <a:ext cx="641360"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19086"/>
                    </a:moveTo>
                    <a:lnTo>
                      <a:pt x="21600" y="3114"/>
                    </a:lnTo>
                    <a:lnTo>
                      <a:pt x="0" y="0"/>
                    </a:lnTo>
                    <a:lnTo>
                      <a:pt x="0" y="21600"/>
                    </a:lnTo>
                    <a:cubicBezTo>
                      <a:pt x="0" y="21600"/>
                      <a:pt x="21600" y="19086"/>
                      <a:pt x="21600" y="19086"/>
                    </a:cubicBezTo>
                    <a:close/>
                  </a:path>
                </a:pathLst>
              </a:custGeom>
              <a:solidFill>
                <a:srgbClr val="D8CFB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7" name="Shape 16">
                <a:extLst>
                  <a:ext uri="{FF2B5EF4-FFF2-40B4-BE49-F238E27FC236}">
                    <a16:creationId xmlns:a16="http://schemas.microsoft.com/office/drawing/2014/main" id="{A48F3621-E724-459E-BF56-E6614FA91294}"/>
                  </a:ext>
                </a:extLst>
              </p:cNvPr>
              <p:cNvSpPr/>
              <p:nvPr/>
            </p:nvSpPr>
            <p:spPr>
              <a:xfrm>
                <a:off x="4260072" y="4068304"/>
                <a:ext cx="2494689" cy="6709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B6AF9D">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6" name="Shape 15">
                <a:extLst>
                  <a:ext uri="{FF2B5EF4-FFF2-40B4-BE49-F238E27FC236}">
                    <a16:creationId xmlns:a16="http://schemas.microsoft.com/office/drawing/2014/main" id="{560D5EE4-E1C6-4148-9C1B-50F8AE60AE98}"/>
                  </a:ext>
                </a:extLst>
              </p:cNvPr>
              <p:cNvSpPr/>
              <p:nvPr/>
            </p:nvSpPr>
            <p:spPr>
              <a:xfrm>
                <a:off x="4260072" y="3176953"/>
                <a:ext cx="2494689" cy="6709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929292">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7" name="Shape 7">
                <a:extLst>
                  <a:ext uri="{FF2B5EF4-FFF2-40B4-BE49-F238E27FC236}">
                    <a16:creationId xmlns:a16="http://schemas.microsoft.com/office/drawing/2014/main" id="{03F3DBB4-FD54-46EE-8FF7-9D55C234E76D}"/>
                  </a:ext>
                </a:extLst>
              </p:cNvPr>
              <p:cNvSpPr/>
              <p:nvPr/>
            </p:nvSpPr>
            <p:spPr>
              <a:xfrm>
                <a:off x="-1" y="2807292"/>
                <a:ext cx="3623713"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2929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2" name="Shape 11">
                <a:extLst>
                  <a:ext uri="{FF2B5EF4-FFF2-40B4-BE49-F238E27FC236}">
                    <a16:creationId xmlns:a16="http://schemas.microsoft.com/office/drawing/2014/main" id="{13B18A62-2010-4937-A4D9-823A636BE6BF}"/>
                  </a:ext>
                </a:extLst>
              </p:cNvPr>
              <p:cNvSpPr/>
              <p:nvPr/>
            </p:nvSpPr>
            <p:spPr>
              <a:xfrm>
                <a:off x="3618570" y="2807291"/>
                <a:ext cx="641360" cy="10383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7641"/>
                    </a:lnTo>
                    <a:lnTo>
                      <a:pt x="0" y="0"/>
                    </a:lnTo>
                    <a:lnTo>
                      <a:pt x="0" y="18878"/>
                    </a:lnTo>
                    <a:cubicBezTo>
                      <a:pt x="0" y="18878"/>
                      <a:pt x="21600" y="21600"/>
                      <a:pt x="21600" y="21600"/>
                    </a:cubicBezTo>
                    <a:close/>
                  </a:path>
                </a:pathLst>
              </a:custGeom>
              <a:solidFill>
                <a:schemeClr val="bg1">
                  <a:lumMod val="6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6">
                <a:extLst>
                  <a:ext uri="{FF2B5EF4-FFF2-40B4-BE49-F238E27FC236}">
                    <a16:creationId xmlns:a16="http://schemas.microsoft.com/office/drawing/2014/main" id="{6F28C801-1C03-40E6-B5EC-2AF4157A15C9}"/>
                  </a:ext>
                </a:extLst>
              </p:cNvPr>
              <p:cNvSpPr/>
              <p:nvPr/>
            </p:nvSpPr>
            <p:spPr>
              <a:xfrm>
                <a:off x="-1" y="1677489"/>
                <a:ext cx="3623713"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758187"/>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B6FED07F-55F5-4FB2-812F-69FEED9A24C1}"/>
                  </a:ext>
                </a:extLst>
              </p:cNvPr>
              <p:cNvSpPr/>
              <p:nvPr/>
            </p:nvSpPr>
            <p:spPr>
              <a:xfrm>
                <a:off x="3618570" y="1677489"/>
                <a:ext cx="641360" cy="12747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231"/>
                    </a:lnTo>
                    <a:lnTo>
                      <a:pt x="0" y="0"/>
                    </a:lnTo>
                    <a:lnTo>
                      <a:pt x="0" y="15376"/>
                    </a:lnTo>
                    <a:cubicBezTo>
                      <a:pt x="0" y="15376"/>
                      <a:pt x="21600" y="21600"/>
                      <a:pt x="21600" y="21600"/>
                    </a:cubicBezTo>
                    <a:close/>
                  </a:path>
                </a:pathLst>
              </a:custGeom>
              <a:solidFill>
                <a:srgbClr val="92929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5" name="Shape 14">
                <a:extLst>
                  <a:ext uri="{FF2B5EF4-FFF2-40B4-BE49-F238E27FC236}">
                    <a16:creationId xmlns:a16="http://schemas.microsoft.com/office/drawing/2014/main" id="{DF60D59A-6EA6-4489-AC01-17B3C3BF1F8D}"/>
                  </a:ext>
                </a:extLst>
              </p:cNvPr>
              <p:cNvSpPr/>
              <p:nvPr/>
            </p:nvSpPr>
            <p:spPr>
              <a:xfrm>
                <a:off x="4260072" y="2284291"/>
                <a:ext cx="2494689" cy="6709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021113">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9" name="TextBox 88">
                <a:extLst>
                  <a:ext uri="{FF2B5EF4-FFF2-40B4-BE49-F238E27FC236}">
                    <a16:creationId xmlns:a16="http://schemas.microsoft.com/office/drawing/2014/main" id="{2421856B-0AAA-40FE-8F24-28291DAA000F}"/>
                  </a:ext>
                </a:extLst>
              </p:cNvPr>
              <p:cNvSpPr txBox="1"/>
              <p:nvPr/>
            </p:nvSpPr>
            <p:spPr>
              <a:xfrm>
                <a:off x="5081442" y="2462825"/>
                <a:ext cx="851947" cy="316265"/>
              </a:xfrm>
              <a:prstGeom prst="rect">
                <a:avLst/>
              </a:prstGeom>
              <a:noFill/>
            </p:spPr>
            <p:txBody>
              <a:bodyPr wrap="square" rtlCol="0">
                <a:spAutoFit/>
              </a:bodyPr>
              <a:lstStyle/>
              <a:p>
                <a:r>
                  <a:rPr lang="zh-TW" altLang="en-US" sz="2000" b="1" dirty="0">
                    <a:solidFill>
                      <a:schemeClr val="bg1"/>
                    </a:solidFill>
                    <a:latin typeface="Montserrat Light" panose="00000400000000000000" pitchFamily="50" charset="0"/>
                  </a:rPr>
                  <a:t>開發</a:t>
                </a:r>
                <a:endParaRPr lang="en-US" sz="2000" b="1" dirty="0">
                  <a:solidFill>
                    <a:schemeClr val="bg1"/>
                  </a:solidFill>
                  <a:latin typeface="Montserrat Light" panose="00000400000000000000" pitchFamily="50" charset="0"/>
                </a:endParaRPr>
              </a:p>
            </p:txBody>
          </p:sp>
        </p:grpSp>
        <p:pic>
          <p:nvPicPr>
            <p:cNvPr id="40" name="圖形 39">
              <a:extLst>
                <a:ext uri="{FF2B5EF4-FFF2-40B4-BE49-F238E27FC236}">
                  <a16:creationId xmlns:a16="http://schemas.microsoft.com/office/drawing/2014/main" id="{7D87E77B-6736-44E6-AB3E-98BA4C6C3C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404" y="1902735"/>
              <a:ext cx="972000" cy="972000"/>
            </a:xfrm>
            <a:prstGeom prst="rect">
              <a:avLst/>
            </a:prstGeom>
          </p:spPr>
        </p:pic>
        <p:pic>
          <p:nvPicPr>
            <p:cNvPr id="41" name="圖形 40">
              <a:extLst>
                <a:ext uri="{FF2B5EF4-FFF2-40B4-BE49-F238E27FC236}">
                  <a16:creationId xmlns:a16="http://schemas.microsoft.com/office/drawing/2014/main" id="{1E691F5E-2BA6-4E59-A278-96DD600C3A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0404" y="3326324"/>
              <a:ext cx="972000" cy="972000"/>
            </a:xfrm>
            <a:prstGeom prst="rect">
              <a:avLst/>
            </a:prstGeom>
          </p:spPr>
        </p:pic>
        <p:pic>
          <p:nvPicPr>
            <p:cNvPr id="3" name="圖形 2">
              <a:extLst>
                <a:ext uri="{FF2B5EF4-FFF2-40B4-BE49-F238E27FC236}">
                  <a16:creationId xmlns:a16="http://schemas.microsoft.com/office/drawing/2014/main" id="{A0EBC92E-749F-478F-84E9-1CC35580D7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2836" y="4759722"/>
              <a:ext cx="972000" cy="972000"/>
            </a:xfrm>
            <a:prstGeom prst="rect">
              <a:avLst/>
            </a:prstGeom>
          </p:spPr>
        </p:pic>
        <p:sp>
          <p:nvSpPr>
            <p:cNvPr id="45" name="TextBox 88">
              <a:extLst>
                <a:ext uri="{FF2B5EF4-FFF2-40B4-BE49-F238E27FC236}">
                  <a16:creationId xmlns:a16="http://schemas.microsoft.com/office/drawing/2014/main" id="{F24277EB-8EF3-47C9-A1D3-02789F9F9B50}"/>
                </a:ext>
              </a:extLst>
            </p:cNvPr>
            <p:cNvSpPr txBox="1"/>
            <p:nvPr/>
          </p:nvSpPr>
          <p:spPr>
            <a:xfrm>
              <a:off x="5081442" y="3938071"/>
              <a:ext cx="851947" cy="400110"/>
            </a:xfrm>
            <a:prstGeom prst="rect">
              <a:avLst/>
            </a:prstGeom>
            <a:noFill/>
          </p:spPr>
          <p:txBody>
            <a:bodyPr wrap="square" rtlCol="0">
              <a:spAutoFit/>
            </a:bodyPr>
            <a:lstStyle/>
            <a:p>
              <a:r>
                <a:rPr lang="zh-TW" altLang="en-US" sz="2000" b="1" dirty="0">
                  <a:solidFill>
                    <a:schemeClr val="bg1"/>
                  </a:solidFill>
                  <a:latin typeface="Montserrat Light" panose="00000400000000000000" pitchFamily="50" charset="0"/>
                </a:rPr>
                <a:t>維運</a:t>
              </a:r>
              <a:endParaRPr lang="en-US" sz="2000" b="1" dirty="0">
                <a:solidFill>
                  <a:schemeClr val="bg1"/>
                </a:solidFill>
                <a:latin typeface="Montserrat Light" panose="00000400000000000000" pitchFamily="50" charset="0"/>
              </a:endParaRPr>
            </a:p>
          </p:txBody>
        </p:sp>
        <p:sp>
          <p:nvSpPr>
            <p:cNvPr id="46" name="TextBox 88">
              <a:extLst>
                <a:ext uri="{FF2B5EF4-FFF2-40B4-BE49-F238E27FC236}">
                  <a16:creationId xmlns:a16="http://schemas.microsoft.com/office/drawing/2014/main" id="{8AC407B4-7365-409F-8C74-2C84DB2D34C1}"/>
                </a:ext>
              </a:extLst>
            </p:cNvPr>
            <p:cNvSpPr txBox="1"/>
            <p:nvPr/>
          </p:nvSpPr>
          <p:spPr>
            <a:xfrm>
              <a:off x="5081442" y="5039112"/>
              <a:ext cx="851947" cy="400110"/>
            </a:xfrm>
            <a:prstGeom prst="rect">
              <a:avLst/>
            </a:prstGeom>
            <a:noFill/>
          </p:spPr>
          <p:txBody>
            <a:bodyPr wrap="square" rtlCol="0">
              <a:spAutoFit/>
            </a:bodyPr>
            <a:lstStyle/>
            <a:p>
              <a:r>
                <a:rPr lang="zh-TW" altLang="en-US" sz="2000" b="1" dirty="0">
                  <a:solidFill>
                    <a:schemeClr val="bg1"/>
                  </a:solidFill>
                  <a:latin typeface="Montserrat Light" panose="00000400000000000000" pitchFamily="50" charset="0"/>
                </a:rPr>
                <a:t>憑證</a:t>
              </a:r>
              <a:endParaRPr lang="en-US" sz="2000" b="1" dirty="0">
                <a:solidFill>
                  <a:schemeClr val="bg1"/>
                </a:solidFill>
                <a:latin typeface="Montserrat Light" panose="00000400000000000000" pitchFamily="50" charset="0"/>
              </a:endParaRPr>
            </a:p>
          </p:txBody>
        </p:sp>
      </p:grpSp>
      <p:sp>
        <p:nvSpPr>
          <p:cNvPr id="23" name="TextBox 71">
            <a:extLst>
              <a:ext uri="{FF2B5EF4-FFF2-40B4-BE49-F238E27FC236}">
                <a16:creationId xmlns:a16="http://schemas.microsoft.com/office/drawing/2014/main" id="{97014D94-41E5-4F84-BBEF-CD15A292D4D5}"/>
              </a:ext>
            </a:extLst>
          </p:cNvPr>
          <p:cNvSpPr txBox="1"/>
          <p:nvPr/>
        </p:nvSpPr>
        <p:spPr>
          <a:xfrm>
            <a:off x="6981028" y="2946360"/>
            <a:ext cx="4987814" cy="582339"/>
          </a:xfrm>
          <a:prstGeom prst="rect">
            <a:avLst/>
          </a:prstGeom>
          <a:noFill/>
        </p:spPr>
        <p:txBody>
          <a:bodyPr wrap="square" rtlCol="0">
            <a:spAutoFit/>
          </a:bodyPr>
          <a:lstStyle/>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讓一個伺服器能夠存在多種不同環境的應用程式</a:t>
            </a:r>
            <a:endPar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如</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PHP, .NET, Node.js,</a:t>
            </a: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 資料庫</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等，並各自存在獨立的容器中</a:t>
            </a:r>
            <a:endPar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6" name="TextBox 71">
            <a:extLst>
              <a:ext uri="{FF2B5EF4-FFF2-40B4-BE49-F238E27FC236}">
                <a16:creationId xmlns:a16="http://schemas.microsoft.com/office/drawing/2014/main" id="{74AAD73A-A829-4204-809C-51CBD155497A}"/>
              </a:ext>
            </a:extLst>
          </p:cNvPr>
          <p:cNvSpPr txBox="1"/>
          <p:nvPr/>
        </p:nvSpPr>
        <p:spPr>
          <a:xfrm>
            <a:off x="6981025" y="3792101"/>
            <a:ext cx="4267113" cy="348813"/>
          </a:xfrm>
          <a:prstGeom prst="rect">
            <a:avLst/>
          </a:prstGeom>
          <a:noFill/>
        </p:spPr>
        <p:txBody>
          <a:bodyPr wrap="square" rtlCol="0">
            <a:spAutoFit/>
          </a:bodyPr>
          <a:lstStyle/>
          <a:p>
            <a:pPr>
              <a:lnSpc>
                <a:spcPts val="2000"/>
              </a:lnSpc>
            </a:pP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簡化運行後的維護與管理</a:t>
            </a:r>
            <a:endParaRPr lang="en-US"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7" name="TextBox 71">
            <a:extLst>
              <a:ext uri="{FF2B5EF4-FFF2-40B4-BE49-F238E27FC236}">
                <a16:creationId xmlns:a16="http://schemas.microsoft.com/office/drawing/2014/main" id="{F4D5F973-0AA3-4A83-81EF-B0B4480D1870}"/>
              </a:ext>
            </a:extLst>
          </p:cNvPr>
          <p:cNvSpPr txBox="1"/>
          <p:nvPr/>
        </p:nvSpPr>
        <p:spPr>
          <a:xfrm>
            <a:off x="6981027" y="4074432"/>
            <a:ext cx="4987815" cy="582339"/>
          </a:xfrm>
          <a:prstGeom prst="rect">
            <a:avLst/>
          </a:prstGeom>
          <a:noFill/>
        </p:spPr>
        <p:txBody>
          <a:bodyPr wrap="square" rtlCol="0">
            <a:spAutoFit/>
          </a:bodyPr>
          <a:lstStyle/>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設定自動建置應用程式並自動配置子網域與</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Port</a:t>
            </a:r>
          </a:p>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只需要通過管理容器便能開啟、暫停、移除應用程式</a:t>
            </a:r>
            <a:endParaRPr lang="en-US" sz="14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8" name="TextBox 71">
            <a:extLst>
              <a:ext uri="{FF2B5EF4-FFF2-40B4-BE49-F238E27FC236}">
                <a16:creationId xmlns:a16="http://schemas.microsoft.com/office/drawing/2014/main" id="{7747FEE8-CC25-4EE9-A207-D3101065A6B5}"/>
              </a:ext>
            </a:extLst>
          </p:cNvPr>
          <p:cNvSpPr txBox="1"/>
          <p:nvPr/>
        </p:nvSpPr>
        <p:spPr>
          <a:xfrm>
            <a:off x="6981027" y="4917291"/>
            <a:ext cx="4267113" cy="348813"/>
          </a:xfrm>
          <a:prstGeom prst="rect">
            <a:avLst/>
          </a:prstGeom>
          <a:noFill/>
        </p:spPr>
        <p:txBody>
          <a:bodyPr wrap="square" rtlCol="0">
            <a:spAutoFit/>
          </a:bodyPr>
          <a:lstStyle/>
          <a:p>
            <a:pPr>
              <a:lnSpc>
                <a:spcPts val="2000"/>
              </a:lnSpc>
            </a:pP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對</a:t>
            </a:r>
            <a:r>
              <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rPr>
              <a:t>Docker</a:t>
            </a: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環境管理憑證</a:t>
            </a:r>
            <a:endParaRPr lang="en-US"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9" name="TextBox 71">
            <a:extLst>
              <a:ext uri="{FF2B5EF4-FFF2-40B4-BE49-F238E27FC236}">
                <a16:creationId xmlns:a16="http://schemas.microsoft.com/office/drawing/2014/main" id="{60D46A9D-D8CA-4C66-B10F-39D54AC65D24}"/>
              </a:ext>
            </a:extLst>
          </p:cNvPr>
          <p:cNvSpPr txBox="1"/>
          <p:nvPr/>
        </p:nvSpPr>
        <p:spPr>
          <a:xfrm>
            <a:off x="6981029" y="5199622"/>
            <a:ext cx="4987815" cy="582339"/>
          </a:xfrm>
          <a:prstGeom prst="rect">
            <a:avLst/>
          </a:prstGeom>
          <a:noFill/>
        </p:spPr>
        <p:txBody>
          <a:bodyPr wrap="square" rtlCol="0">
            <a:spAutoFit/>
          </a:bodyPr>
          <a:lstStyle/>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本專題欲使用反向代理來使憑證設定在此反向代理</a:t>
            </a:r>
            <a:endPar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使</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Docker</a:t>
            </a: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要使用憑證時不需將憑證包進容器環境中</a:t>
            </a:r>
            <a:endParaRPr lang="en-US" sz="14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98055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18</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a:t>
            </a:r>
          </a:p>
        </p:txBody>
      </p:sp>
      <p:sp>
        <p:nvSpPr>
          <p:cNvPr id="8" name="矩形: 圓角 7">
            <a:extLst>
              <a:ext uri="{FF2B5EF4-FFF2-40B4-BE49-F238E27FC236}">
                <a16:creationId xmlns:a16="http://schemas.microsoft.com/office/drawing/2014/main" id="{5358F4FD-538C-4509-B811-7AD0C9C66449}"/>
              </a:ext>
            </a:extLst>
          </p:cNvPr>
          <p:cNvSpPr/>
          <p:nvPr/>
        </p:nvSpPr>
        <p:spPr>
          <a:xfrm>
            <a:off x="6096000" y="3349649"/>
            <a:ext cx="447675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微軟正黑體" panose="020B0604030504040204" pitchFamily="34" charset="-120"/>
                <a:ea typeface="微軟正黑體" panose="020B0604030504040204" pitchFamily="34" charset="-120"/>
              </a:rPr>
              <a:t>./create.sh &lt;subsite&gt; &lt;port&gt; &lt;image&gt;</a:t>
            </a:r>
            <a:endParaRPr lang="zh-TW" altLang="en-US" dirty="0">
              <a:solidFill>
                <a:srgbClr val="A0A09E"/>
              </a:solidFill>
              <a:latin typeface="微軟正黑體" panose="020B0604030504040204" pitchFamily="34" charset="-120"/>
              <a:ea typeface="微軟正黑體" panose="020B0604030504040204" pitchFamily="34" charset="-120"/>
            </a:endParaRPr>
          </a:p>
        </p:txBody>
      </p:sp>
      <p:sp>
        <p:nvSpPr>
          <p:cNvPr id="66" name="矩形: 圓角 65">
            <a:extLst>
              <a:ext uri="{FF2B5EF4-FFF2-40B4-BE49-F238E27FC236}">
                <a16:creationId xmlns:a16="http://schemas.microsoft.com/office/drawing/2014/main" id="{E6C002CC-5B8E-4625-9EA7-9212B58B287D}"/>
              </a:ext>
            </a:extLst>
          </p:cNvPr>
          <p:cNvSpPr/>
          <p:nvPr/>
        </p:nvSpPr>
        <p:spPr>
          <a:xfrm>
            <a:off x="6096000" y="2197927"/>
            <a:ext cx="4476749"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rPr>
              <a:t>Docker build .</a:t>
            </a:r>
            <a:endParaRPr lang="zh-TW" altLang="en-US" dirty="0">
              <a:solidFill>
                <a:srgbClr val="A0A09E"/>
              </a:solidFill>
            </a:endParaRPr>
          </a:p>
        </p:txBody>
      </p:sp>
      <p:cxnSp>
        <p:nvCxnSpPr>
          <p:cNvPr id="100" name="直線接點 99">
            <a:extLst>
              <a:ext uri="{FF2B5EF4-FFF2-40B4-BE49-F238E27FC236}">
                <a16:creationId xmlns:a16="http://schemas.microsoft.com/office/drawing/2014/main" id="{CDAE45CC-D1F4-4E65-9EF4-7E567F42CB83}"/>
              </a:ext>
            </a:extLst>
          </p:cNvPr>
          <p:cNvCxnSpPr>
            <a:cxnSpLocks/>
            <a:stCxn id="66" idx="2"/>
            <a:endCxn id="8" idx="0"/>
          </p:cNvCxnSpPr>
          <p:nvPr/>
        </p:nvCxnSpPr>
        <p:spPr>
          <a:xfrm>
            <a:off x="8334375" y="2655127"/>
            <a:ext cx="0" cy="694522"/>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
        <p:nvSpPr>
          <p:cNvPr id="58" name="矩形: 圓角 57">
            <a:extLst>
              <a:ext uri="{FF2B5EF4-FFF2-40B4-BE49-F238E27FC236}">
                <a16:creationId xmlns:a16="http://schemas.microsoft.com/office/drawing/2014/main" id="{204F9225-9611-4E04-89F2-CFD133EE8F5D}"/>
              </a:ext>
            </a:extLst>
          </p:cNvPr>
          <p:cNvSpPr/>
          <p:nvPr/>
        </p:nvSpPr>
        <p:spPr>
          <a:xfrm>
            <a:off x="6096000" y="4501371"/>
            <a:ext cx="447675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微軟正黑體" panose="020B0604030504040204" pitchFamily="34" charset="-120"/>
                <a:ea typeface="微軟正黑體" panose="020B0604030504040204" pitchFamily="34" charset="-120"/>
              </a:rPr>
              <a:t>Container</a:t>
            </a:r>
            <a:r>
              <a:rPr lang="zh-TW" altLang="en-US" dirty="0">
                <a:solidFill>
                  <a:srgbClr val="A0A09E"/>
                </a:solidFill>
                <a:latin typeface="微軟正黑體" panose="020B0604030504040204" pitchFamily="34" charset="-120"/>
                <a:ea typeface="微軟正黑體" panose="020B0604030504040204" pitchFamily="34" charset="-120"/>
              </a:rPr>
              <a:t>與</a:t>
            </a:r>
            <a:r>
              <a:rPr lang="en-US" altLang="zh-TW" dirty="0">
                <a:solidFill>
                  <a:srgbClr val="A0A09E"/>
                </a:solidFill>
                <a:latin typeface="微軟正黑體" panose="020B0604030504040204" pitchFamily="34" charset="-120"/>
                <a:ea typeface="微軟正黑體" panose="020B0604030504040204" pitchFamily="34" charset="-120"/>
              </a:rPr>
              <a:t>Reverse Proxy</a:t>
            </a:r>
            <a:r>
              <a:rPr lang="zh-TW" altLang="en-US" dirty="0">
                <a:solidFill>
                  <a:srgbClr val="A0A09E"/>
                </a:solidFill>
                <a:latin typeface="微軟正黑體" panose="020B0604030504040204" pitchFamily="34" charset="-120"/>
                <a:ea typeface="微軟正黑體" panose="020B0604030504040204" pitchFamily="34" charset="-120"/>
              </a:rPr>
              <a:t>配置建立完成</a:t>
            </a:r>
          </a:p>
        </p:txBody>
      </p:sp>
      <p:cxnSp>
        <p:nvCxnSpPr>
          <p:cNvPr id="10" name="直線接點 9">
            <a:extLst>
              <a:ext uri="{FF2B5EF4-FFF2-40B4-BE49-F238E27FC236}">
                <a16:creationId xmlns:a16="http://schemas.microsoft.com/office/drawing/2014/main" id="{C4E97AD3-84B2-4137-93E4-A457C291ACAF}"/>
              </a:ext>
            </a:extLst>
          </p:cNvPr>
          <p:cNvCxnSpPr>
            <a:cxnSpLocks/>
            <a:stCxn id="8" idx="2"/>
            <a:endCxn id="58" idx="0"/>
          </p:cNvCxnSpPr>
          <p:nvPr/>
        </p:nvCxnSpPr>
        <p:spPr>
          <a:xfrm>
            <a:off x="8334375" y="3806849"/>
            <a:ext cx="0" cy="694522"/>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9E7025B0-78A6-4B89-8409-73247DA06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015" y="1631165"/>
            <a:ext cx="1638300" cy="4400550"/>
          </a:xfrm>
          <a:prstGeom prst="rect">
            <a:avLst/>
          </a:prstGeom>
          <a:noFill/>
          <a:extLst>
            <a:ext uri="{909E8E84-426E-40DD-AFC4-6F175D3DCCD1}">
              <a14:hiddenFill xmlns:a14="http://schemas.microsoft.com/office/drawing/2010/main">
                <a:solidFill>
                  <a:srgbClr val="FFFFFF"/>
                </a:solidFill>
              </a14:hiddenFill>
            </a:ext>
          </a:extLst>
        </p:spPr>
      </p:pic>
      <p:sp>
        <p:nvSpPr>
          <p:cNvPr id="99" name="矩形: 圓角 98">
            <a:extLst>
              <a:ext uri="{FF2B5EF4-FFF2-40B4-BE49-F238E27FC236}">
                <a16:creationId xmlns:a16="http://schemas.microsoft.com/office/drawing/2014/main" id="{6572CCD0-C464-4BE6-AA8A-949A81B32F9C}"/>
              </a:ext>
            </a:extLst>
          </p:cNvPr>
          <p:cNvSpPr/>
          <p:nvPr/>
        </p:nvSpPr>
        <p:spPr>
          <a:xfrm>
            <a:off x="6095999" y="5653093"/>
            <a:ext cx="447675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微軟正黑體" panose="020B0604030504040204" pitchFamily="34" charset="-120"/>
                <a:ea typeface="微軟正黑體" panose="020B0604030504040204" pitchFamily="34" charset="-120"/>
              </a:rPr>
              <a:t>./remove.sh &lt;subsite&gt; &lt;port&gt;</a:t>
            </a:r>
            <a:endParaRPr lang="zh-TW" altLang="en-US" dirty="0">
              <a:solidFill>
                <a:srgbClr val="A0A09E"/>
              </a:solidFill>
              <a:latin typeface="微軟正黑體" panose="020B0604030504040204" pitchFamily="34" charset="-120"/>
              <a:ea typeface="微軟正黑體" panose="020B0604030504040204" pitchFamily="34" charset="-120"/>
            </a:endParaRPr>
          </a:p>
        </p:txBody>
      </p:sp>
      <p:cxnSp>
        <p:nvCxnSpPr>
          <p:cNvPr id="101" name="直線接點 100">
            <a:extLst>
              <a:ext uri="{FF2B5EF4-FFF2-40B4-BE49-F238E27FC236}">
                <a16:creationId xmlns:a16="http://schemas.microsoft.com/office/drawing/2014/main" id="{8630FACA-12AE-436A-BBB5-24AF07F62AA6}"/>
              </a:ext>
            </a:extLst>
          </p:cNvPr>
          <p:cNvCxnSpPr>
            <a:cxnSpLocks/>
            <a:stCxn id="58" idx="2"/>
            <a:endCxn id="99" idx="0"/>
          </p:cNvCxnSpPr>
          <p:nvPr/>
        </p:nvCxnSpPr>
        <p:spPr>
          <a:xfrm flipH="1">
            <a:off x="8334374" y="4958571"/>
            <a:ext cx="1" cy="694522"/>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617241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19</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未來工作</a:t>
            </a:r>
          </a:p>
        </p:txBody>
      </p:sp>
      <p:pic>
        <p:nvPicPr>
          <p:cNvPr id="5" name="圖形 4">
            <a:extLst>
              <a:ext uri="{FF2B5EF4-FFF2-40B4-BE49-F238E27FC236}">
                <a16:creationId xmlns:a16="http://schemas.microsoft.com/office/drawing/2014/main" id="{005B9D35-0845-412E-961F-FABEA4E3B1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44903" y="2805570"/>
            <a:ext cx="1440000" cy="1440000"/>
          </a:xfrm>
          <a:prstGeom prst="rect">
            <a:avLst/>
          </a:prstGeom>
        </p:spPr>
      </p:pic>
    </p:spTree>
    <p:extLst>
      <p:ext uri="{BB962C8B-B14F-4D97-AF65-F5344CB8AC3E}">
        <p14:creationId xmlns:p14="http://schemas.microsoft.com/office/powerpoint/2010/main" val="1674933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a:t>
            </a:fld>
            <a:endParaRPr lang="en-US" dirty="0"/>
          </a:p>
        </p:txBody>
      </p:sp>
      <p:sp>
        <p:nvSpPr>
          <p:cNvPr id="8" name="Oval 7">
            <a:extLst>
              <a:ext uri="{FF2B5EF4-FFF2-40B4-BE49-F238E27FC236}">
                <a16:creationId xmlns:a16="http://schemas.microsoft.com/office/drawing/2014/main" id="{289E9AFE-6180-41D3-ACB5-18E4A27FB1BD}"/>
              </a:ext>
            </a:extLst>
          </p:cNvPr>
          <p:cNvSpPr/>
          <p:nvPr/>
        </p:nvSpPr>
        <p:spPr>
          <a:xfrm>
            <a:off x="2357394" y="21302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DA2C80-5B30-4261-BA75-E9CB21A87BDF}"/>
              </a:ext>
            </a:extLst>
          </p:cNvPr>
          <p:cNvSpPr/>
          <p:nvPr/>
        </p:nvSpPr>
        <p:spPr>
          <a:xfrm>
            <a:off x="980706" y="2749550"/>
            <a:ext cx="2489200" cy="2489200"/>
          </a:xfrm>
          <a:prstGeom prst="ellipse">
            <a:avLst/>
          </a:prstGeom>
          <a:solidFill>
            <a:srgbClr val="B9AF9D">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C8C31AB-714E-42FF-96A1-2E9037DEA18C}"/>
              </a:ext>
            </a:extLst>
          </p:cNvPr>
          <p:cNvSpPr/>
          <p:nvPr/>
        </p:nvSpPr>
        <p:spPr>
          <a:xfrm>
            <a:off x="1001465"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779EA7-01C7-46A1-9EE2-1F0FD87BB7AE}"/>
              </a:ext>
            </a:extLst>
          </p:cNvPr>
          <p:cNvSpPr/>
          <p:nvPr/>
        </p:nvSpPr>
        <p:spPr>
          <a:xfrm>
            <a:off x="1927924" y="980999"/>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18DD9D6-4300-482B-AE03-B43D9B2222AA}"/>
              </a:ext>
            </a:extLst>
          </p:cNvPr>
          <p:cNvSpPr/>
          <p:nvPr/>
        </p:nvSpPr>
        <p:spPr>
          <a:xfrm>
            <a:off x="3045738"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a:extLst>
              <a:ext uri="{FF2B5EF4-FFF2-40B4-BE49-F238E27FC236}">
                <a16:creationId xmlns:a16="http://schemas.microsoft.com/office/drawing/2014/main" id="{C039A4C6-D16E-43B8-B22A-ECF1674BBCDA}"/>
              </a:ext>
            </a:extLst>
          </p:cNvPr>
          <p:cNvSpPr/>
          <p:nvPr/>
        </p:nvSpPr>
        <p:spPr>
          <a:xfrm>
            <a:off x="6400800" y="0"/>
            <a:ext cx="5791200" cy="6858000"/>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16" name="Footer Placeholder 128">
            <a:extLst>
              <a:ext uri="{FF2B5EF4-FFF2-40B4-BE49-F238E27FC236}">
                <a16:creationId xmlns:a16="http://schemas.microsoft.com/office/drawing/2014/main" id="{F6DA01E4-9515-40BC-9B57-66345286A5C4}"/>
              </a:ext>
            </a:extLst>
          </p:cNvPr>
          <p:cNvSpPr txBox="1">
            <a:spLocks/>
          </p:cNvSpPr>
          <p:nvPr/>
        </p:nvSpPr>
        <p:spPr>
          <a:xfrm>
            <a:off x="6400799" y="1351370"/>
            <a:ext cx="5791200" cy="5506630"/>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bg1">
                    <a:lumMod val="65000"/>
                  </a:schemeClr>
                </a:solidFill>
                <a:latin typeface="Montserrat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TW" altLang="en-US" sz="1600" b="0" dirty="0">
                <a:solidFill>
                  <a:schemeClr val="tx1"/>
                </a:solidFill>
                <a:latin typeface="微軟正黑體" panose="020B0604030504040204" pitchFamily="34" charset="-120"/>
                <a:ea typeface="微軟正黑體" panose="020B0604030504040204" pitchFamily="34" charset="-120"/>
              </a:rPr>
              <a:t>研究動機</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既有系統服務探討</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專題方法與系統開發相關技術</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r>
              <a:rPr lang="zh-TW" altLang="en-US" sz="1600" dirty="0">
                <a:latin typeface="微軟正黑體" panose="020B0604030504040204" pitchFamily="34" charset="-120"/>
                <a:ea typeface="微軟正黑體" panose="020B0604030504040204" pitchFamily="34" charset="-120"/>
              </a:rPr>
              <a:t>已有</a:t>
            </a:r>
            <a:r>
              <a:rPr lang="zh-TW" altLang="en-US" sz="1600" b="0" dirty="0">
                <a:solidFill>
                  <a:schemeClr val="tx1"/>
                </a:solidFill>
                <a:latin typeface="微軟正黑體" panose="020B0604030504040204" pitchFamily="34" charset="-120"/>
                <a:ea typeface="微軟正黑體" panose="020B0604030504040204" pitchFamily="34" charset="-120"/>
              </a:rPr>
              <a:t>成果</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dirty="0">
                <a:latin typeface="微軟正黑體" panose="020B0604030504040204" pitchFamily="34" charset="-120"/>
                <a:ea typeface="微軟正黑體" panose="020B0604030504040204" pitchFamily="34" charset="-120"/>
              </a:rPr>
              <a:t>未來工作</a:t>
            </a:r>
            <a:endParaRPr lang="en-US" altLang="zh-TW" sz="1600" dirty="0">
              <a:latin typeface="微軟正黑體" panose="020B0604030504040204" pitchFamily="34" charset="-120"/>
              <a:ea typeface="微軟正黑體" panose="020B0604030504040204" pitchFamily="34" charset="-120"/>
            </a:endParaRPr>
          </a:p>
          <a:p>
            <a:pPr lvl="1"/>
            <a:endParaRPr lang="zh-TW" altLang="en-US"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預計比賽項目</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zh-TW" altLang="en-US"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規劃時程</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參與人員分工與時數分配</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zh-TW" altLang="en-US"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結論</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zh-TW" altLang="en-US"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參考文獻</a:t>
            </a:r>
            <a:endParaRPr lang="en-US" sz="1600" b="0" dirty="0">
              <a:solidFill>
                <a:schemeClr val="tx1"/>
              </a:solidFill>
              <a:latin typeface="微軟正黑體" panose="020B0604030504040204" pitchFamily="34" charset="-120"/>
              <a:ea typeface="微軟正黑體" panose="020B0604030504040204" pitchFamily="34" charset="-120"/>
            </a:endParaRPr>
          </a:p>
        </p:txBody>
      </p:sp>
      <p:sp>
        <p:nvSpPr>
          <p:cNvPr id="17" name="TextBox 6">
            <a:extLst>
              <a:ext uri="{FF2B5EF4-FFF2-40B4-BE49-F238E27FC236}">
                <a16:creationId xmlns:a16="http://schemas.microsoft.com/office/drawing/2014/main" id="{28C96445-269A-471F-AAA3-7CEEDF075F10}"/>
              </a:ext>
            </a:extLst>
          </p:cNvPr>
          <p:cNvSpPr txBox="1"/>
          <p:nvPr/>
        </p:nvSpPr>
        <p:spPr>
          <a:xfrm>
            <a:off x="6400800" y="481714"/>
            <a:ext cx="5791199" cy="630942"/>
          </a:xfrm>
          <a:prstGeom prst="rect">
            <a:avLst/>
          </a:prstGeom>
          <a:noFill/>
        </p:spPr>
        <p:txBody>
          <a:bodyPr wrap="square" rtlCol="0">
            <a:spAutoFit/>
          </a:bodyPr>
          <a:lstStyle/>
          <a:p>
            <a:pPr algn="ctr"/>
            <a:r>
              <a:rPr lang="zh-TW" altLang="en-US" sz="3500" dirty="0">
                <a:latin typeface="微軟正黑體" panose="020B0604030504040204" pitchFamily="34" charset="-120"/>
                <a:ea typeface="微軟正黑體" panose="020B0604030504040204" pitchFamily="34" charset="-120"/>
              </a:rPr>
              <a:t>大綱</a:t>
            </a:r>
            <a:endParaRPr lang="en-US" sz="35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711694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4" name="Shape 7">
            <a:extLst>
              <a:ext uri="{FF2B5EF4-FFF2-40B4-BE49-F238E27FC236}">
                <a16:creationId xmlns:a16="http://schemas.microsoft.com/office/drawing/2014/main" id="{AB36938B-A752-4685-A229-1C4F7D096815}"/>
              </a:ext>
            </a:extLst>
          </p:cNvPr>
          <p:cNvSpPr/>
          <p:nvPr/>
        </p:nvSpPr>
        <p:spPr>
          <a:xfrm>
            <a:off x="2937838" y="3314846"/>
            <a:ext cx="1914185" cy="17396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929292">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43" name="Shape 6">
            <a:extLst>
              <a:ext uri="{FF2B5EF4-FFF2-40B4-BE49-F238E27FC236}">
                <a16:creationId xmlns:a16="http://schemas.microsoft.com/office/drawing/2014/main" id="{DFED0F5A-0358-4DAE-AA89-B8DC19581B44}"/>
              </a:ext>
            </a:extLst>
          </p:cNvPr>
          <p:cNvSpPr/>
          <p:nvPr/>
        </p:nvSpPr>
        <p:spPr>
          <a:xfrm>
            <a:off x="1029562" y="3314845"/>
            <a:ext cx="1914185" cy="17396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758187"/>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549276" y="6308727"/>
            <a:ext cx="563564" cy="365125"/>
          </a:xfrm>
        </p:spPr>
        <p:txBody>
          <a:bodyPr/>
          <a:lstStyle/>
          <a:p>
            <a:fld id="{E97ECB15-F748-C140-A5C3-CF0090C943BA}" type="slidenum">
              <a:rPr lang="en-US" smtClean="0"/>
              <a:pPr/>
              <a:t>20</a:t>
            </a:fld>
            <a:endParaRPr lang="en-US" dirty="0"/>
          </a:p>
        </p:txBody>
      </p:sp>
      <p:sp>
        <p:nvSpPr>
          <p:cNvPr id="46" name="Shape 8">
            <a:extLst>
              <a:ext uri="{FF2B5EF4-FFF2-40B4-BE49-F238E27FC236}">
                <a16:creationId xmlns:a16="http://schemas.microsoft.com/office/drawing/2014/main" id="{7874326F-0CAA-4371-900F-7225414AC510}"/>
              </a:ext>
            </a:extLst>
          </p:cNvPr>
          <p:cNvSpPr/>
          <p:nvPr/>
        </p:nvSpPr>
        <p:spPr>
          <a:xfrm>
            <a:off x="3123834" y="2777934"/>
            <a:ext cx="1914185" cy="22748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92929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47" name="Shape 9">
            <a:extLst>
              <a:ext uri="{FF2B5EF4-FFF2-40B4-BE49-F238E27FC236}">
                <a16:creationId xmlns:a16="http://schemas.microsoft.com/office/drawing/2014/main" id="{7CDD054F-C1D5-41BF-A522-FD3F8169AA41}"/>
              </a:ext>
            </a:extLst>
          </p:cNvPr>
          <p:cNvSpPr/>
          <p:nvPr/>
        </p:nvSpPr>
        <p:spPr>
          <a:xfrm>
            <a:off x="5023243" y="2777934"/>
            <a:ext cx="1914185" cy="2274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758187">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49" name="Shape 10">
            <a:extLst>
              <a:ext uri="{FF2B5EF4-FFF2-40B4-BE49-F238E27FC236}">
                <a16:creationId xmlns:a16="http://schemas.microsoft.com/office/drawing/2014/main" id="{925608B8-9747-45CD-96F5-31A82FDE65D3}"/>
              </a:ext>
            </a:extLst>
          </p:cNvPr>
          <p:cNvSpPr/>
          <p:nvPr/>
        </p:nvSpPr>
        <p:spPr>
          <a:xfrm>
            <a:off x="5298453" y="2050964"/>
            <a:ext cx="1914183" cy="29998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B9AF9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50" name="Shape 11">
            <a:extLst>
              <a:ext uri="{FF2B5EF4-FFF2-40B4-BE49-F238E27FC236}">
                <a16:creationId xmlns:a16="http://schemas.microsoft.com/office/drawing/2014/main" id="{E6BE3DA1-BEE9-4657-9C48-50A740BA46C0}"/>
              </a:ext>
            </a:extLst>
          </p:cNvPr>
          <p:cNvSpPr/>
          <p:nvPr/>
        </p:nvSpPr>
        <p:spPr>
          <a:xfrm>
            <a:off x="7203898" y="2050964"/>
            <a:ext cx="1914185" cy="29998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D8CFB6">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52" name="Shape 12">
            <a:extLst>
              <a:ext uri="{FF2B5EF4-FFF2-40B4-BE49-F238E27FC236}">
                <a16:creationId xmlns:a16="http://schemas.microsoft.com/office/drawing/2014/main" id="{2583015B-1859-430F-9A2A-5C65A02CEEE9}"/>
              </a:ext>
            </a:extLst>
          </p:cNvPr>
          <p:cNvSpPr/>
          <p:nvPr/>
        </p:nvSpPr>
        <p:spPr>
          <a:xfrm>
            <a:off x="7372181" y="1338796"/>
            <a:ext cx="1914185" cy="3713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ACD1C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53" name="Shape 13">
            <a:extLst>
              <a:ext uri="{FF2B5EF4-FFF2-40B4-BE49-F238E27FC236}">
                <a16:creationId xmlns:a16="http://schemas.microsoft.com/office/drawing/2014/main" id="{344AAB5F-4178-412A-AE50-F8F5C2C5408B}"/>
              </a:ext>
            </a:extLst>
          </p:cNvPr>
          <p:cNvSpPr/>
          <p:nvPr/>
        </p:nvSpPr>
        <p:spPr>
          <a:xfrm>
            <a:off x="9273703" y="1338796"/>
            <a:ext cx="1914185" cy="3713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ACD1C9">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92" name="TextBox 91">
            <a:extLst>
              <a:ext uri="{FF2B5EF4-FFF2-40B4-BE49-F238E27FC236}">
                <a16:creationId xmlns:a16="http://schemas.microsoft.com/office/drawing/2014/main" id="{1BAB1A8A-A694-4531-A4EF-E1F7B38F4F0E}"/>
              </a:ext>
            </a:extLst>
          </p:cNvPr>
          <p:cNvSpPr txBox="1"/>
          <p:nvPr/>
        </p:nvSpPr>
        <p:spPr>
          <a:xfrm>
            <a:off x="1763595" y="5168319"/>
            <a:ext cx="2360304" cy="400110"/>
          </a:xfrm>
          <a:prstGeom prst="rect">
            <a:avLst/>
          </a:prstGeom>
          <a:noFill/>
        </p:spPr>
        <p:txBody>
          <a:bodyPr wrap="square" rtlCol="0">
            <a:spAutoFit/>
          </a:bodyPr>
          <a:lstStyle/>
          <a:p>
            <a:pPr algn="ctr"/>
            <a:r>
              <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rPr>
              <a:t>AP Server</a:t>
            </a: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範例撰寫</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93" name="TextBox 92">
            <a:extLst>
              <a:ext uri="{FF2B5EF4-FFF2-40B4-BE49-F238E27FC236}">
                <a16:creationId xmlns:a16="http://schemas.microsoft.com/office/drawing/2014/main" id="{B636E39D-E779-4E02-B9AC-C3DE0622909C}"/>
              </a:ext>
            </a:extLst>
          </p:cNvPr>
          <p:cNvSpPr txBox="1"/>
          <p:nvPr/>
        </p:nvSpPr>
        <p:spPr>
          <a:xfrm>
            <a:off x="3809429" y="5172760"/>
            <a:ext cx="2457180" cy="1323439"/>
          </a:xfrm>
          <a:prstGeom prst="rect">
            <a:avLst/>
          </a:prstGeom>
          <a:noFill/>
        </p:spPr>
        <p:txBody>
          <a:bodyPr wrap="square" rtlCol="0">
            <a:spAutoFit/>
          </a:bodyPr>
          <a:lstStyle/>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設定反向代理</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憑證</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子網域</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自動建置</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94" name="TextBox 93">
            <a:extLst>
              <a:ext uri="{FF2B5EF4-FFF2-40B4-BE49-F238E27FC236}">
                <a16:creationId xmlns:a16="http://schemas.microsoft.com/office/drawing/2014/main" id="{6B51D928-7DF2-4625-B9CB-73A3444CC79D}"/>
              </a:ext>
            </a:extLst>
          </p:cNvPr>
          <p:cNvSpPr txBox="1"/>
          <p:nvPr/>
        </p:nvSpPr>
        <p:spPr>
          <a:xfrm>
            <a:off x="6600736" y="5172760"/>
            <a:ext cx="1223800" cy="707886"/>
          </a:xfrm>
          <a:prstGeom prst="rect">
            <a:avLst/>
          </a:prstGeom>
          <a:noFill/>
        </p:spPr>
        <p:txBody>
          <a:bodyPr wrap="square" rtlCol="0">
            <a:spAutoFit/>
          </a:bodyPr>
          <a:lstStyle/>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系統測試</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錯誤排除</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9" name="TextBox 34">
            <a:extLst>
              <a:ext uri="{FF2B5EF4-FFF2-40B4-BE49-F238E27FC236}">
                <a16:creationId xmlns:a16="http://schemas.microsoft.com/office/drawing/2014/main" id="{51705102-E783-4122-9BD8-DE9ABBFD96A9}"/>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未來工作</a:t>
            </a:r>
          </a:p>
        </p:txBody>
      </p:sp>
      <p:sp>
        <p:nvSpPr>
          <p:cNvPr id="30" name="TextBox 93">
            <a:extLst>
              <a:ext uri="{FF2B5EF4-FFF2-40B4-BE49-F238E27FC236}">
                <a16:creationId xmlns:a16="http://schemas.microsoft.com/office/drawing/2014/main" id="{7F9843E9-EB6F-4947-BEA1-927E368518D6}"/>
              </a:ext>
            </a:extLst>
          </p:cNvPr>
          <p:cNvSpPr txBox="1"/>
          <p:nvPr/>
        </p:nvSpPr>
        <p:spPr>
          <a:xfrm>
            <a:off x="8238746" y="5172760"/>
            <a:ext cx="2069914" cy="707886"/>
          </a:xfrm>
          <a:prstGeom prst="rect">
            <a:avLst/>
          </a:prstGeom>
          <a:noFill/>
        </p:spPr>
        <p:txBody>
          <a:bodyPr wrap="square" rtlCol="0">
            <a:spAutoFit/>
          </a:bodyPr>
          <a:lstStyle/>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撰寫成果報告</a:t>
            </a:r>
          </a:p>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參加競賽</a:t>
            </a:r>
          </a:p>
        </p:txBody>
      </p:sp>
      <p:pic>
        <p:nvPicPr>
          <p:cNvPr id="3" name="圖形 2">
            <a:extLst>
              <a:ext uri="{FF2B5EF4-FFF2-40B4-BE49-F238E27FC236}">
                <a16:creationId xmlns:a16="http://schemas.microsoft.com/office/drawing/2014/main" id="{5BFEEF25-35B0-4B17-B908-858C0F225D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4657" y="4029691"/>
            <a:ext cx="720000" cy="720000"/>
          </a:xfrm>
          <a:prstGeom prst="rect">
            <a:avLst/>
          </a:prstGeom>
        </p:spPr>
      </p:pic>
      <p:pic>
        <p:nvPicPr>
          <p:cNvPr id="9" name="圖形 8">
            <a:extLst>
              <a:ext uri="{FF2B5EF4-FFF2-40B4-BE49-F238E27FC236}">
                <a16:creationId xmlns:a16="http://schemas.microsoft.com/office/drawing/2014/main" id="{871A792F-9F54-4D6C-AE09-985B6FA86C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110" y="4027786"/>
            <a:ext cx="720000" cy="720000"/>
          </a:xfrm>
          <a:prstGeom prst="rect">
            <a:avLst/>
          </a:prstGeom>
        </p:spPr>
      </p:pic>
      <p:pic>
        <p:nvPicPr>
          <p:cNvPr id="11" name="圖形 10">
            <a:extLst>
              <a:ext uri="{FF2B5EF4-FFF2-40B4-BE49-F238E27FC236}">
                <a16:creationId xmlns:a16="http://schemas.microsoft.com/office/drawing/2014/main" id="{76E4825F-C36E-4003-B357-90A32E6F9D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43898" y="4029691"/>
            <a:ext cx="720000" cy="720000"/>
          </a:xfrm>
          <a:prstGeom prst="rect">
            <a:avLst/>
          </a:prstGeom>
        </p:spPr>
      </p:pic>
      <p:pic>
        <p:nvPicPr>
          <p:cNvPr id="13" name="圖形 12">
            <a:extLst>
              <a:ext uri="{FF2B5EF4-FFF2-40B4-BE49-F238E27FC236}">
                <a16:creationId xmlns:a16="http://schemas.microsoft.com/office/drawing/2014/main" id="{34E030D6-8F01-40F8-9813-FE634C2A6D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26366" y="4029691"/>
            <a:ext cx="720000" cy="720000"/>
          </a:xfrm>
          <a:prstGeom prst="rect">
            <a:avLst/>
          </a:prstGeom>
        </p:spPr>
      </p:pic>
    </p:spTree>
    <p:extLst>
      <p:ext uri="{BB962C8B-B14F-4D97-AF65-F5344CB8AC3E}">
        <p14:creationId xmlns:p14="http://schemas.microsoft.com/office/powerpoint/2010/main" val="41636438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21</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預計比賽項目</a:t>
            </a:r>
          </a:p>
        </p:txBody>
      </p:sp>
      <p:pic>
        <p:nvPicPr>
          <p:cNvPr id="3" name="圖形 2">
            <a:extLst>
              <a:ext uri="{FF2B5EF4-FFF2-40B4-BE49-F238E27FC236}">
                <a16:creationId xmlns:a16="http://schemas.microsoft.com/office/drawing/2014/main" id="{7D0BBD74-4958-49F9-AC56-23C50D3A3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05333" y="2784178"/>
            <a:ext cx="1440000" cy="1440000"/>
          </a:xfrm>
          <a:prstGeom prst="rect">
            <a:avLst/>
          </a:prstGeom>
        </p:spPr>
      </p:pic>
    </p:spTree>
    <p:extLst>
      <p:ext uri="{BB962C8B-B14F-4D97-AF65-F5344CB8AC3E}">
        <p14:creationId xmlns:p14="http://schemas.microsoft.com/office/powerpoint/2010/main" val="36355763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3D9641B8-C700-4E10-97F0-B0DF0B55B31A}"/>
              </a:ext>
            </a:extLst>
          </p:cNvPr>
          <p:cNvPicPr>
            <a:picLocks noGrp="1" noChangeAspect="1"/>
          </p:cNvPicPr>
          <p:nvPr>
            <p:ph type="pic" sz="quarter" idx="14"/>
          </p:nvPr>
        </p:nvPicPr>
        <p:blipFill>
          <a:blip r:embed="rId2"/>
          <a:srcRect l="13981" r="13981"/>
          <a:stretch>
            <a:fillRect/>
          </a:stretch>
        </p:blipFill>
        <p:spPr/>
      </p:pic>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22</a:t>
            </a:fld>
            <a:endParaRPr lang="en-US" dirty="0"/>
          </a:p>
        </p:txBody>
      </p:sp>
      <p:sp>
        <p:nvSpPr>
          <p:cNvPr id="2" name="Rectangle 1">
            <a:extLst>
              <a:ext uri="{FF2B5EF4-FFF2-40B4-BE49-F238E27FC236}">
                <a16:creationId xmlns:a16="http://schemas.microsoft.com/office/drawing/2014/main" id="{F61BC192-C381-4977-9C39-4AF50451F8B0}"/>
              </a:ext>
            </a:extLst>
          </p:cNvPr>
          <p:cNvSpPr/>
          <p:nvPr/>
        </p:nvSpPr>
        <p:spPr>
          <a:xfrm>
            <a:off x="563562" y="428625"/>
            <a:ext cx="8370887" cy="6000750"/>
          </a:xfrm>
          <a:prstGeom prst="rect">
            <a:avLst/>
          </a:prstGeom>
          <a:solidFill>
            <a:srgbClr val="758187">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62D2343-F1CA-4A66-8977-859D458EB310}"/>
              </a:ext>
            </a:extLst>
          </p:cNvPr>
          <p:cNvSpPr txBox="1"/>
          <p:nvPr/>
        </p:nvSpPr>
        <p:spPr>
          <a:xfrm>
            <a:off x="1286696" y="1830604"/>
            <a:ext cx="5685604" cy="1708160"/>
          </a:xfrm>
          <a:prstGeom prst="rect">
            <a:avLst/>
          </a:prstGeom>
          <a:noFill/>
        </p:spPr>
        <p:txBody>
          <a:bodyPr wrap="square" rtlCol="0">
            <a:spAutoFit/>
          </a:bodyPr>
          <a:lstStyle/>
          <a:p>
            <a:r>
              <a:rPr lang="en-US" altLang="zh-TW" sz="3500" b="1" dirty="0">
                <a:solidFill>
                  <a:schemeClr val="bg1"/>
                </a:solidFill>
                <a:latin typeface="Montserrat Light" panose="00000400000000000000" pitchFamily="50" charset="0"/>
              </a:rPr>
              <a:t>113</a:t>
            </a:r>
            <a:r>
              <a:rPr lang="zh-TW" altLang="en-US" sz="3500" b="1" dirty="0">
                <a:solidFill>
                  <a:schemeClr val="bg1"/>
                </a:solidFill>
                <a:latin typeface="Montserrat Light" panose="00000400000000000000" pitchFamily="50" charset="0"/>
              </a:rPr>
              <a:t>學年度</a:t>
            </a:r>
          </a:p>
          <a:p>
            <a:r>
              <a:rPr lang="zh-TW" altLang="en-US" sz="3500" b="1" dirty="0">
                <a:solidFill>
                  <a:schemeClr val="bg1"/>
                </a:solidFill>
                <a:latin typeface="Montserrat Light" panose="00000400000000000000" pitchFamily="50" charset="0"/>
              </a:rPr>
              <a:t>國家科學及技術委員會</a:t>
            </a:r>
          </a:p>
          <a:p>
            <a:r>
              <a:rPr lang="zh-TW" altLang="en-US" sz="3500" b="1" dirty="0">
                <a:solidFill>
                  <a:schemeClr val="bg1"/>
                </a:solidFill>
                <a:latin typeface="Montserrat Light" panose="00000400000000000000" pitchFamily="50" charset="0"/>
              </a:rPr>
              <a:t>大專學生研究計畫</a:t>
            </a:r>
            <a:endParaRPr lang="en-US" altLang="zh-TW" sz="3500" b="1" dirty="0">
              <a:solidFill>
                <a:schemeClr val="bg1"/>
              </a:solidFill>
              <a:latin typeface="Montserrat Light" panose="00000400000000000000" pitchFamily="50" charset="0"/>
            </a:endParaRPr>
          </a:p>
        </p:txBody>
      </p:sp>
      <p:sp>
        <p:nvSpPr>
          <p:cNvPr id="8" name="TextBox 11">
            <a:extLst>
              <a:ext uri="{FF2B5EF4-FFF2-40B4-BE49-F238E27FC236}">
                <a16:creationId xmlns:a16="http://schemas.microsoft.com/office/drawing/2014/main" id="{68482502-2F82-408B-A737-C201C05CA505}"/>
              </a:ext>
            </a:extLst>
          </p:cNvPr>
          <p:cNvSpPr txBox="1"/>
          <p:nvPr/>
        </p:nvSpPr>
        <p:spPr>
          <a:xfrm>
            <a:off x="1286696" y="4081448"/>
            <a:ext cx="5685604" cy="1169551"/>
          </a:xfrm>
          <a:prstGeom prst="rect">
            <a:avLst/>
          </a:prstGeom>
          <a:noFill/>
        </p:spPr>
        <p:txBody>
          <a:bodyPr wrap="square" rtlCol="0">
            <a:spAutoFit/>
          </a:bodyPr>
          <a:lstStyle/>
          <a:p>
            <a:r>
              <a:rPr lang="zh-TW" altLang="en-US" sz="3500" b="1" dirty="0">
                <a:solidFill>
                  <a:schemeClr val="bg1"/>
                </a:solidFill>
                <a:latin typeface="Montserrat Light" panose="00000400000000000000" pitchFamily="50" charset="0"/>
              </a:rPr>
              <a:t>國立嘉義大學資訊工程學系</a:t>
            </a:r>
          </a:p>
          <a:p>
            <a:r>
              <a:rPr lang="zh-TW" altLang="en-US" sz="3500" b="1" dirty="0">
                <a:solidFill>
                  <a:schemeClr val="bg1"/>
                </a:solidFill>
                <a:latin typeface="Montserrat Light" panose="00000400000000000000" pitchFamily="50" charset="0"/>
              </a:rPr>
              <a:t>專題競賽</a:t>
            </a:r>
          </a:p>
        </p:txBody>
      </p:sp>
    </p:spTree>
    <p:extLst>
      <p:ext uri="{BB962C8B-B14F-4D97-AF65-F5344CB8AC3E}">
        <p14:creationId xmlns:p14="http://schemas.microsoft.com/office/powerpoint/2010/main" val="23480156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DED2CF7-5881-4105-B5E6-FA09B64DC446}"/>
              </a:ext>
            </a:extLst>
          </p:cNvPr>
          <p:cNvGraphicFramePr>
            <a:graphicFrameLocks noGrp="1"/>
          </p:cNvGraphicFramePr>
          <p:nvPr>
            <p:extLst>
              <p:ext uri="{D42A27DB-BD31-4B8C-83A1-F6EECF244321}">
                <p14:modId xmlns:p14="http://schemas.microsoft.com/office/powerpoint/2010/main" val="1641598852"/>
              </p:ext>
            </p:extLst>
          </p:nvPr>
        </p:nvGraphicFramePr>
        <p:xfrm>
          <a:off x="2089090" y="2301363"/>
          <a:ext cx="8013820" cy="3549760"/>
        </p:xfrm>
        <a:graphic>
          <a:graphicData uri="http://schemas.openxmlformats.org/drawingml/2006/table">
            <a:tbl>
              <a:tblPr firstRow="1" firstCol="1" bandRow="1">
                <a:tableStyleId>{74C1A8A3-306A-4EB7-A6B1-4F7E0EB9C5D6}</a:tableStyleId>
              </a:tblPr>
              <a:tblGrid>
                <a:gridCol w="1838484">
                  <a:extLst>
                    <a:ext uri="{9D8B030D-6E8A-4147-A177-3AD203B41FA5}">
                      <a16:colId xmlns:a16="http://schemas.microsoft.com/office/drawing/2014/main" val="324027848"/>
                    </a:ext>
                  </a:extLst>
                </a:gridCol>
                <a:gridCol w="771917">
                  <a:extLst>
                    <a:ext uri="{9D8B030D-6E8A-4147-A177-3AD203B41FA5}">
                      <a16:colId xmlns:a16="http://schemas.microsoft.com/office/drawing/2014/main" val="954683268"/>
                    </a:ext>
                  </a:extLst>
                </a:gridCol>
                <a:gridCol w="771917">
                  <a:extLst>
                    <a:ext uri="{9D8B030D-6E8A-4147-A177-3AD203B41FA5}">
                      <a16:colId xmlns:a16="http://schemas.microsoft.com/office/drawing/2014/main" val="1211984133"/>
                    </a:ext>
                  </a:extLst>
                </a:gridCol>
                <a:gridCol w="771917">
                  <a:extLst>
                    <a:ext uri="{9D8B030D-6E8A-4147-A177-3AD203B41FA5}">
                      <a16:colId xmlns:a16="http://schemas.microsoft.com/office/drawing/2014/main" val="915575674"/>
                    </a:ext>
                  </a:extLst>
                </a:gridCol>
                <a:gridCol w="771917">
                  <a:extLst>
                    <a:ext uri="{9D8B030D-6E8A-4147-A177-3AD203B41FA5}">
                      <a16:colId xmlns:a16="http://schemas.microsoft.com/office/drawing/2014/main" val="2756257409"/>
                    </a:ext>
                  </a:extLst>
                </a:gridCol>
                <a:gridCol w="771917">
                  <a:extLst>
                    <a:ext uri="{9D8B030D-6E8A-4147-A177-3AD203B41FA5}">
                      <a16:colId xmlns:a16="http://schemas.microsoft.com/office/drawing/2014/main" val="1343825250"/>
                    </a:ext>
                  </a:extLst>
                </a:gridCol>
                <a:gridCol w="771917">
                  <a:extLst>
                    <a:ext uri="{9D8B030D-6E8A-4147-A177-3AD203B41FA5}">
                      <a16:colId xmlns:a16="http://schemas.microsoft.com/office/drawing/2014/main" val="3428623601"/>
                    </a:ext>
                  </a:extLst>
                </a:gridCol>
                <a:gridCol w="771917">
                  <a:extLst>
                    <a:ext uri="{9D8B030D-6E8A-4147-A177-3AD203B41FA5}">
                      <a16:colId xmlns:a16="http://schemas.microsoft.com/office/drawing/2014/main" val="4109417195"/>
                    </a:ext>
                  </a:extLst>
                </a:gridCol>
                <a:gridCol w="771917">
                  <a:extLst>
                    <a:ext uri="{9D8B030D-6E8A-4147-A177-3AD203B41FA5}">
                      <a16:colId xmlns:a16="http://schemas.microsoft.com/office/drawing/2014/main" val="1479513087"/>
                    </a:ext>
                  </a:extLst>
                </a:gridCol>
              </a:tblGrid>
              <a:tr h="443720">
                <a:tc>
                  <a:txBody>
                    <a:bodyPr/>
                    <a:lstStyle/>
                    <a:p>
                      <a:r>
                        <a:rPr lang="zh-TW" sz="1200" b="0" kern="100" dirty="0">
                          <a:solidFill>
                            <a:schemeClr val="tx1">
                              <a:lumMod val="85000"/>
                              <a:lumOff val="15000"/>
                            </a:schemeClr>
                          </a:solidFill>
                          <a:effectLst/>
                        </a:rPr>
                        <a:t>研究計畫表</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2</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3</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4</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5</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6</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7</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8</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9</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735233451"/>
                  </a:ext>
                </a:extLst>
              </a:tr>
              <a:tr h="443720">
                <a:tc>
                  <a:txBody>
                    <a:bodyPr/>
                    <a:lstStyle/>
                    <a:p>
                      <a:r>
                        <a:rPr lang="en-US" sz="1200" b="0" kern="100" dirty="0">
                          <a:solidFill>
                            <a:schemeClr val="tx1">
                              <a:lumMod val="85000"/>
                              <a:lumOff val="15000"/>
                            </a:schemeClr>
                          </a:solidFill>
                          <a:effectLst/>
                        </a:rPr>
                        <a:t>1.</a:t>
                      </a:r>
                      <a:r>
                        <a:rPr lang="zh-TW" sz="1200" b="0" kern="100" dirty="0">
                          <a:solidFill>
                            <a:schemeClr val="tx1">
                              <a:lumMod val="85000"/>
                              <a:lumOff val="15000"/>
                            </a:schemeClr>
                          </a:solidFill>
                          <a:effectLst/>
                        </a:rPr>
                        <a:t>了解背景知識</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1028013209"/>
                  </a:ext>
                </a:extLst>
              </a:tr>
              <a:tr h="443720">
                <a:tc>
                  <a:txBody>
                    <a:bodyPr/>
                    <a:lstStyle/>
                    <a:p>
                      <a:r>
                        <a:rPr lang="en-US" sz="1200" b="0" kern="100" dirty="0">
                          <a:solidFill>
                            <a:schemeClr val="tx1">
                              <a:lumMod val="85000"/>
                              <a:lumOff val="15000"/>
                            </a:schemeClr>
                          </a:solidFill>
                          <a:effectLst/>
                        </a:rPr>
                        <a:t>2.</a:t>
                      </a:r>
                      <a:r>
                        <a:rPr lang="zh-TW" sz="1200" b="0" kern="100" dirty="0">
                          <a:solidFill>
                            <a:schemeClr val="tx1">
                              <a:lumMod val="85000"/>
                              <a:lumOff val="15000"/>
                            </a:schemeClr>
                          </a:solidFill>
                          <a:effectLst/>
                        </a:rPr>
                        <a:t>建置基本網路應用程式</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29094893"/>
                  </a:ext>
                </a:extLst>
              </a:tr>
              <a:tr h="443720">
                <a:tc>
                  <a:txBody>
                    <a:bodyPr/>
                    <a:lstStyle/>
                    <a:p>
                      <a:r>
                        <a:rPr lang="en-US" sz="1200" b="0" kern="100" dirty="0">
                          <a:solidFill>
                            <a:schemeClr val="tx1">
                              <a:lumMod val="85000"/>
                              <a:lumOff val="15000"/>
                            </a:schemeClr>
                          </a:solidFill>
                          <a:effectLst/>
                        </a:rPr>
                        <a:t>3.</a:t>
                      </a:r>
                      <a:r>
                        <a:rPr lang="zh-TW" sz="1200" b="0" kern="100" dirty="0">
                          <a:solidFill>
                            <a:schemeClr val="tx1">
                              <a:lumMod val="85000"/>
                              <a:lumOff val="15000"/>
                            </a:schemeClr>
                          </a:solidFill>
                          <a:effectLst/>
                        </a:rPr>
                        <a:t>研究</a:t>
                      </a:r>
                      <a:r>
                        <a:rPr lang="en-US" sz="1200" b="0" kern="100" dirty="0">
                          <a:solidFill>
                            <a:schemeClr val="tx1">
                              <a:lumMod val="85000"/>
                              <a:lumOff val="15000"/>
                            </a:schemeClr>
                          </a:solidFill>
                          <a:effectLst/>
                        </a:rPr>
                        <a:t>Docker</a:t>
                      </a:r>
                      <a:r>
                        <a:rPr lang="zh-TW" sz="1200" b="0" kern="100" dirty="0">
                          <a:solidFill>
                            <a:schemeClr val="tx1">
                              <a:lumMod val="85000"/>
                              <a:lumOff val="15000"/>
                            </a:schemeClr>
                          </a:solidFill>
                          <a:effectLst/>
                        </a:rPr>
                        <a:t>與建置</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662014433"/>
                  </a:ext>
                </a:extLst>
              </a:tr>
              <a:tr h="443720">
                <a:tc>
                  <a:txBody>
                    <a:bodyPr/>
                    <a:lstStyle/>
                    <a:p>
                      <a:r>
                        <a:rPr lang="en-US" sz="1200" b="0" kern="100">
                          <a:solidFill>
                            <a:schemeClr val="tx1">
                              <a:lumMod val="85000"/>
                              <a:lumOff val="15000"/>
                            </a:schemeClr>
                          </a:solidFill>
                          <a:effectLst/>
                        </a:rPr>
                        <a:t>4.</a:t>
                      </a:r>
                      <a:r>
                        <a:rPr lang="zh-TW" sz="1200" b="0" kern="100">
                          <a:solidFill>
                            <a:schemeClr val="tx1">
                              <a:lumMod val="85000"/>
                              <a:lumOff val="15000"/>
                            </a:schemeClr>
                          </a:solidFill>
                          <a:effectLst/>
                        </a:rPr>
                        <a:t>研究</a:t>
                      </a:r>
                      <a:r>
                        <a:rPr lang="en-US" sz="1200" b="0" kern="100">
                          <a:solidFill>
                            <a:schemeClr val="tx1">
                              <a:lumMod val="85000"/>
                              <a:lumOff val="15000"/>
                            </a:schemeClr>
                          </a:solidFill>
                          <a:effectLst/>
                        </a:rPr>
                        <a:t>Reverse Proxy</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979465726"/>
                  </a:ext>
                </a:extLst>
              </a:tr>
              <a:tr h="443720">
                <a:tc>
                  <a:txBody>
                    <a:bodyPr/>
                    <a:lstStyle/>
                    <a:p>
                      <a:r>
                        <a:rPr lang="en-US" sz="1200" b="0" kern="100">
                          <a:solidFill>
                            <a:schemeClr val="tx1">
                              <a:lumMod val="85000"/>
                              <a:lumOff val="15000"/>
                            </a:schemeClr>
                          </a:solidFill>
                          <a:effectLst/>
                        </a:rPr>
                        <a:t>5.</a:t>
                      </a:r>
                      <a:r>
                        <a:rPr lang="zh-TW" sz="1200" b="0" kern="100">
                          <a:solidFill>
                            <a:schemeClr val="tx1">
                              <a:lumMod val="85000"/>
                              <a:lumOff val="15000"/>
                            </a:schemeClr>
                          </a:solidFill>
                          <a:effectLst/>
                        </a:rPr>
                        <a:t>認識</a:t>
                      </a:r>
                      <a:r>
                        <a:rPr lang="en-US" sz="1200" b="0" kern="100">
                          <a:solidFill>
                            <a:schemeClr val="tx1">
                              <a:lumMod val="85000"/>
                              <a:lumOff val="15000"/>
                            </a:schemeClr>
                          </a:solidFill>
                          <a:effectLst/>
                        </a:rPr>
                        <a:t>DevOps</a:t>
                      </a:r>
                      <a:r>
                        <a:rPr lang="zh-TW" sz="1200" b="0" kern="100">
                          <a:solidFill>
                            <a:schemeClr val="tx1">
                              <a:lumMod val="85000"/>
                              <a:lumOff val="15000"/>
                            </a:schemeClr>
                          </a:solidFill>
                          <a:effectLst/>
                        </a:rPr>
                        <a:t>開發流程</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880887269"/>
                  </a:ext>
                </a:extLst>
              </a:tr>
              <a:tr h="443720">
                <a:tc>
                  <a:txBody>
                    <a:bodyPr/>
                    <a:lstStyle/>
                    <a:p>
                      <a:r>
                        <a:rPr lang="en-US" sz="1200" b="0" kern="100">
                          <a:solidFill>
                            <a:schemeClr val="tx1">
                              <a:lumMod val="85000"/>
                              <a:lumOff val="15000"/>
                            </a:schemeClr>
                          </a:solidFill>
                          <a:effectLst/>
                        </a:rPr>
                        <a:t>6.</a:t>
                      </a:r>
                      <a:r>
                        <a:rPr lang="zh-TW" sz="1200" b="0" kern="100">
                          <a:solidFill>
                            <a:schemeClr val="tx1">
                              <a:lumMod val="85000"/>
                              <a:lumOff val="15000"/>
                            </a:schemeClr>
                          </a:solidFill>
                          <a:effectLst/>
                        </a:rPr>
                        <a:t>系統測試與錯誤排除</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extLst>
                  <a:ext uri="{0D108BD9-81ED-4DB2-BD59-A6C34878D82A}">
                    <a16:rowId xmlns:a16="http://schemas.microsoft.com/office/drawing/2014/main" val="3973136152"/>
                  </a:ext>
                </a:extLst>
              </a:tr>
              <a:tr h="443720">
                <a:tc>
                  <a:txBody>
                    <a:bodyPr/>
                    <a:lstStyle/>
                    <a:p>
                      <a:r>
                        <a:rPr lang="en-US" sz="1200" b="0" kern="100">
                          <a:solidFill>
                            <a:schemeClr val="tx1">
                              <a:lumMod val="85000"/>
                              <a:lumOff val="15000"/>
                            </a:schemeClr>
                          </a:solidFill>
                          <a:effectLst/>
                        </a:rPr>
                        <a:t>7.</a:t>
                      </a:r>
                      <a:r>
                        <a:rPr lang="zh-TW" sz="1200" b="0" kern="100">
                          <a:solidFill>
                            <a:schemeClr val="tx1">
                              <a:lumMod val="85000"/>
                              <a:lumOff val="15000"/>
                            </a:schemeClr>
                          </a:solidFill>
                          <a:effectLst/>
                        </a:rPr>
                        <a:t>撰寫成果報告</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extLst>
                  <a:ext uri="{0D108BD9-81ED-4DB2-BD59-A6C34878D82A}">
                    <a16:rowId xmlns:a16="http://schemas.microsoft.com/office/drawing/2014/main" val="2894446728"/>
                  </a:ext>
                </a:extLst>
              </a:tr>
            </a:tbl>
          </a:graphicData>
        </a:graphic>
      </p:graphicFrame>
      <p:sp>
        <p:nvSpPr>
          <p:cNvPr id="4" name="TextBox 34">
            <a:extLst>
              <a:ext uri="{FF2B5EF4-FFF2-40B4-BE49-F238E27FC236}">
                <a16:creationId xmlns:a16="http://schemas.microsoft.com/office/drawing/2014/main" id="{B3B95A31-D56D-4376-AB79-102445A13FDA}"/>
              </a:ext>
            </a:extLst>
          </p:cNvPr>
          <p:cNvSpPr txBox="1"/>
          <p:nvPr/>
        </p:nvSpPr>
        <p:spPr>
          <a:xfrm>
            <a:off x="0" y="1054986"/>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微軟正黑體" panose="020B0604030504040204" pitchFamily="34" charset="-120"/>
                <a:ea typeface="微軟正黑體" panose="020B0604030504040204" pitchFamily="34" charset="-120"/>
              </a:rPr>
              <a:t>規劃時程</a:t>
            </a:r>
            <a:endParaRPr lang="en-US" sz="35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6" name="Slide Number Placeholder 129">
            <a:extLst>
              <a:ext uri="{FF2B5EF4-FFF2-40B4-BE49-F238E27FC236}">
                <a16:creationId xmlns:a16="http://schemas.microsoft.com/office/drawing/2014/main" id="{5A8F75F7-170A-4F0D-927A-60F81E41189B}"/>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23</a:t>
            </a:fld>
            <a:endParaRPr lang="en-US" dirty="0"/>
          </a:p>
        </p:txBody>
      </p:sp>
    </p:spTree>
    <p:extLst>
      <p:ext uri="{BB962C8B-B14F-4D97-AF65-F5344CB8AC3E}">
        <p14:creationId xmlns:p14="http://schemas.microsoft.com/office/powerpoint/2010/main" val="40626682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24</a:t>
            </a:fld>
            <a:endParaRPr lang="en-US" dirty="0"/>
          </a:p>
        </p:txBody>
      </p:sp>
      <p:graphicFrame>
        <p:nvGraphicFramePr>
          <p:cNvPr id="5" name="Chart 4">
            <a:extLst>
              <a:ext uri="{FF2B5EF4-FFF2-40B4-BE49-F238E27FC236}">
                <a16:creationId xmlns:a16="http://schemas.microsoft.com/office/drawing/2014/main" id="{A4F32C32-9168-4C05-965B-073FFA377F4F}"/>
              </a:ext>
            </a:extLst>
          </p:cNvPr>
          <p:cNvGraphicFramePr/>
          <p:nvPr>
            <p:extLst>
              <p:ext uri="{D42A27DB-BD31-4B8C-83A1-F6EECF244321}">
                <p14:modId xmlns:p14="http://schemas.microsoft.com/office/powerpoint/2010/main" val="3203734846"/>
              </p:ext>
            </p:extLst>
          </p:nvPr>
        </p:nvGraphicFramePr>
        <p:xfrm>
          <a:off x="3481445" y="1453138"/>
          <a:ext cx="5229110" cy="495462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6B1D8251-2B26-42B1-A31A-25AB66F511AD}"/>
              </a:ext>
            </a:extLst>
          </p:cNvPr>
          <p:cNvSpPr txBox="1"/>
          <p:nvPr/>
        </p:nvSpPr>
        <p:spPr>
          <a:xfrm>
            <a:off x="8710555" y="2582592"/>
            <a:ext cx="2409202" cy="646331"/>
          </a:xfrm>
          <a:prstGeom prst="rect">
            <a:avLst/>
          </a:prstGeom>
          <a:noFill/>
        </p:spPr>
        <p:txBody>
          <a:bodyPr wrap="square" rtlCol="0">
            <a:spAutoFit/>
          </a:bodyPr>
          <a:lstStyle/>
          <a:p>
            <a:r>
              <a:rPr lang="zh-TW" altLang="en-US" sz="3600" b="1" dirty="0">
                <a:solidFill>
                  <a:schemeClr val="bg1">
                    <a:lumMod val="50000"/>
                  </a:schemeClr>
                </a:solidFill>
                <a:latin typeface="Montserrat Light" panose="00000400000000000000" pitchFamily="50" charset="0"/>
              </a:rPr>
              <a:t>余貫瑒</a:t>
            </a:r>
            <a:endParaRPr lang="en-US" sz="3600" b="1" dirty="0">
              <a:solidFill>
                <a:schemeClr val="bg1">
                  <a:lumMod val="50000"/>
                </a:schemeClr>
              </a:solidFill>
              <a:latin typeface="Montserrat Light" panose="00000400000000000000" pitchFamily="50" charset="0"/>
            </a:endParaRPr>
          </a:p>
        </p:txBody>
      </p:sp>
      <p:sp>
        <p:nvSpPr>
          <p:cNvPr id="10" name="TextBox 9">
            <a:extLst>
              <a:ext uri="{FF2B5EF4-FFF2-40B4-BE49-F238E27FC236}">
                <a16:creationId xmlns:a16="http://schemas.microsoft.com/office/drawing/2014/main" id="{6F614BAB-8C4B-4641-987E-0E81C24DCF9C}"/>
              </a:ext>
            </a:extLst>
          </p:cNvPr>
          <p:cNvSpPr txBox="1"/>
          <p:nvPr/>
        </p:nvSpPr>
        <p:spPr>
          <a:xfrm>
            <a:off x="1295399" y="2578503"/>
            <a:ext cx="2186045" cy="646331"/>
          </a:xfrm>
          <a:prstGeom prst="rect">
            <a:avLst/>
          </a:prstGeom>
          <a:noFill/>
        </p:spPr>
        <p:txBody>
          <a:bodyPr wrap="square" rtlCol="0">
            <a:spAutoFit/>
          </a:bodyPr>
          <a:lstStyle/>
          <a:p>
            <a:r>
              <a:rPr lang="zh-TW" altLang="en-US" sz="3600" b="1" dirty="0">
                <a:solidFill>
                  <a:schemeClr val="bg1">
                    <a:lumMod val="50000"/>
                  </a:schemeClr>
                </a:solidFill>
                <a:latin typeface="Montserrat Light" panose="00000400000000000000" pitchFamily="50" charset="0"/>
              </a:rPr>
              <a:t>林聖博</a:t>
            </a:r>
            <a:endParaRPr lang="en-US" sz="3600" b="1" dirty="0">
              <a:solidFill>
                <a:schemeClr val="bg1">
                  <a:lumMod val="50000"/>
                </a:schemeClr>
              </a:solidFill>
              <a:latin typeface="Montserrat Light" panose="00000400000000000000" pitchFamily="50" charset="0"/>
            </a:endParaRPr>
          </a:p>
        </p:txBody>
      </p:sp>
      <p:sp>
        <p:nvSpPr>
          <p:cNvPr id="13" name="TextBox 12">
            <a:extLst>
              <a:ext uri="{FF2B5EF4-FFF2-40B4-BE49-F238E27FC236}">
                <a16:creationId xmlns:a16="http://schemas.microsoft.com/office/drawing/2014/main" id="{58EC4C27-C346-4E40-8CDA-8C1FD87F1848}"/>
              </a:ext>
            </a:extLst>
          </p:cNvPr>
          <p:cNvSpPr txBox="1"/>
          <p:nvPr/>
        </p:nvSpPr>
        <p:spPr>
          <a:xfrm>
            <a:off x="1295400" y="3629078"/>
            <a:ext cx="2186045" cy="2348143"/>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整理資料</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前後端建置</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資料庫連接</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en-US" altLang="zh-TW" sz="2000" dirty="0">
                <a:solidFill>
                  <a:schemeClr val="bg1">
                    <a:lumMod val="50000"/>
                  </a:schemeClr>
                </a:solidFill>
                <a:latin typeface="Montserrat Light" panose="00000400000000000000" pitchFamily="50" charset="0"/>
              </a:rPr>
              <a:t>Docker</a:t>
            </a:r>
            <a:r>
              <a:rPr lang="zh-TW" altLang="en-US" sz="2000" dirty="0">
                <a:solidFill>
                  <a:schemeClr val="bg1">
                    <a:lumMod val="50000"/>
                  </a:schemeClr>
                </a:solidFill>
                <a:latin typeface="Montserrat Light" panose="00000400000000000000" pitchFamily="50" charset="0"/>
              </a:rPr>
              <a:t>實作</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反向代理設置</a:t>
            </a:r>
            <a:endParaRPr lang="en-US" altLang="zh-TW" sz="2000" dirty="0">
              <a:solidFill>
                <a:schemeClr val="bg1">
                  <a:lumMod val="50000"/>
                </a:schemeClr>
              </a:solidFill>
              <a:latin typeface="Montserrat Light" panose="00000400000000000000" pitchFamily="50" charset="0"/>
            </a:endParaRPr>
          </a:p>
        </p:txBody>
      </p:sp>
      <p:sp>
        <p:nvSpPr>
          <p:cNvPr id="17" name="TextBox 12">
            <a:extLst>
              <a:ext uri="{FF2B5EF4-FFF2-40B4-BE49-F238E27FC236}">
                <a16:creationId xmlns:a16="http://schemas.microsoft.com/office/drawing/2014/main" id="{58EC4C27-C346-4E40-8CDA-8C1FD87F1848}"/>
              </a:ext>
            </a:extLst>
          </p:cNvPr>
          <p:cNvSpPr txBox="1"/>
          <p:nvPr/>
        </p:nvSpPr>
        <p:spPr>
          <a:xfrm>
            <a:off x="8710555" y="3629078"/>
            <a:ext cx="2338445" cy="1425262"/>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簡報、文檔製作</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整理資料</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endParaRPr lang="en-US" altLang="zh-TW" sz="2000" dirty="0">
              <a:solidFill>
                <a:schemeClr val="bg1">
                  <a:lumMod val="50000"/>
                </a:schemeClr>
              </a:solidFill>
              <a:latin typeface="Montserrat Light" panose="00000400000000000000" pitchFamily="50" charset="0"/>
            </a:endParaRPr>
          </a:p>
        </p:txBody>
      </p:sp>
      <p:sp>
        <p:nvSpPr>
          <p:cNvPr id="9" name="TextBox 34">
            <a:extLst>
              <a:ext uri="{FF2B5EF4-FFF2-40B4-BE49-F238E27FC236}">
                <a16:creationId xmlns:a16="http://schemas.microsoft.com/office/drawing/2014/main" id="{4F6EDC0B-06B1-4B2C-88ED-ACEA9DD88B59}"/>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參與人員分工與時數分配</a:t>
            </a:r>
            <a:endParaRPr lang="en-US" sz="3500" b="1" dirty="0">
              <a:solidFill>
                <a:schemeClr val="tx1">
                  <a:lumMod val="75000"/>
                  <a:lumOff val="25000"/>
                </a:schemeClr>
              </a:solidFill>
              <a:latin typeface="Montserrat Light" panose="00000400000000000000" pitchFamily="50" charset="0"/>
            </a:endParaRPr>
          </a:p>
        </p:txBody>
      </p:sp>
    </p:spTree>
    <p:extLst>
      <p:ext uri="{BB962C8B-B14F-4D97-AF65-F5344CB8AC3E}">
        <p14:creationId xmlns:p14="http://schemas.microsoft.com/office/powerpoint/2010/main" val="27021100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25</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結論</a:t>
            </a:r>
          </a:p>
        </p:txBody>
      </p:sp>
      <p:pic>
        <p:nvPicPr>
          <p:cNvPr id="4" name="圖形 3">
            <a:extLst>
              <a:ext uri="{FF2B5EF4-FFF2-40B4-BE49-F238E27FC236}">
                <a16:creationId xmlns:a16="http://schemas.microsoft.com/office/drawing/2014/main" id="{F6C2D364-DF3A-477C-83B4-F13D9B7868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3807" y="2825503"/>
            <a:ext cx="1440000" cy="1440000"/>
          </a:xfrm>
          <a:prstGeom prst="rect">
            <a:avLst/>
          </a:prstGeom>
        </p:spPr>
      </p:pic>
    </p:spTree>
    <p:extLst>
      <p:ext uri="{BB962C8B-B14F-4D97-AF65-F5344CB8AC3E}">
        <p14:creationId xmlns:p14="http://schemas.microsoft.com/office/powerpoint/2010/main" val="3956497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26</a:t>
            </a:fld>
            <a:endParaRPr lang="en-US" dirty="0"/>
          </a:p>
        </p:txBody>
      </p:sp>
      <p:sp>
        <p:nvSpPr>
          <p:cNvPr id="59" name="TextBox 58">
            <a:extLst>
              <a:ext uri="{FF2B5EF4-FFF2-40B4-BE49-F238E27FC236}">
                <a16:creationId xmlns:a16="http://schemas.microsoft.com/office/drawing/2014/main" id="{71C9816C-7DE3-401F-BCF9-0BB493184812}"/>
              </a:ext>
            </a:extLst>
          </p:cNvPr>
          <p:cNvSpPr txBox="1"/>
          <p:nvPr/>
        </p:nvSpPr>
        <p:spPr>
          <a:xfrm>
            <a:off x="0" y="2002041"/>
            <a:ext cx="7489427" cy="3902479"/>
          </a:xfrm>
          <a:prstGeom prst="rect">
            <a:avLst/>
          </a:prstGeom>
          <a:noFill/>
        </p:spPr>
        <p:txBody>
          <a:bodyPr wrap="square" rtlCol="0">
            <a:spAutoFit/>
          </a:bodyPr>
          <a:lstStyle/>
          <a:p>
            <a:pPr>
              <a:lnSpc>
                <a:spcPct val="150000"/>
              </a:lnSpc>
            </a:pP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我們希望對傳統的架構透過</a:t>
            </a:r>
            <a:r>
              <a:rPr lang="en-US" altLang="zh-TW" sz="2400" dirty="0">
                <a:solidFill>
                  <a:schemeClr val="bg1">
                    <a:lumMod val="50000"/>
                  </a:schemeClr>
                </a:solidFill>
                <a:latin typeface="微軟正黑體" panose="020B0604030504040204" pitchFamily="34" charset="-120"/>
                <a:ea typeface="微軟正黑體" panose="020B0604030504040204" pitchFamily="34" charset="-120"/>
              </a:rPr>
              <a:t>DevOps</a:t>
            </a: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的概念來進行改善，使用</a:t>
            </a:r>
            <a:r>
              <a:rPr lang="en-US" altLang="zh-TW" sz="2400" dirty="0">
                <a:solidFill>
                  <a:schemeClr val="bg1">
                    <a:lumMod val="50000"/>
                  </a:schemeClr>
                </a:solidFill>
                <a:latin typeface="微軟正黑體" panose="020B0604030504040204" pitchFamily="34" charset="-120"/>
                <a:ea typeface="微軟正黑體" panose="020B0604030504040204" pitchFamily="34" charset="-120"/>
              </a:rPr>
              <a:t>Docker</a:t>
            </a: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讓開發與維運流程能夠更加方便且容易上手，並支援各種環境的建立，也透過反向代理轉發需求解決</a:t>
            </a:r>
            <a:r>
              <a:rPr lang="en-US" altLang="zh-TW" sz="2400" dirty="0">
                <a:solidFill>
                  <a:schemeClr val="bg1">
                    <a:lumMod val="50000"/>
                  </a:schemeClr>
                </a:solidFill>
                <a:latin typeface="微軟正黑體" panose="020B0604030504040204" pitchFamily="34" charset="-120"/>
                <a:ea typeface="微軟正黑體" panose="020B0604030504040204" pitchFamily="34" charset="-120"/>
              </a:rPr>
              <a:t>Docker</a:t>
            </a: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打包環境時會將憑證打包進去的問題，使憑證能正常讀取，同時也能使一個伺服器能夠同時運行好幾種不同架構開發的網路應用程式，改進並簡單化網路應用程式開發與運行的流程。</a:t>
            </a:r>
            <a:endParaRPr lang="en-US" sz="24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15" name="TextBox 34">
            <a:extLst>
              <a:ext uri="{FF2B5EF4-FFF2-40B4-BE49-F238E27FC236}">
                <a16:creationId xmlns:a16="http://schemas.microsoft.com/office/drawing/2014/main" id="{CA1DCD3B-3FFA-4199-8C14-B8A76559D863}"/>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結論</a:t>
            </a:r>
          </a:p>
        </p:txBody>
      </p:sp>
      <p:grpSp>
        <p:nvGrpSpPr>
          <p:cNvPr id="2" name="群組 1">
            <a:extLst>
              <a:ext uri="{FF2B5EF4-FFF2-40B4-BE49-F238E27FC236}">
                <a16:creationId xmlns:a16="http://schemas.microsoft.com/office/drawing/2014/main" id="{890D6AAD-60D3-440C-BEB9-4D6F76D7D276}"/>
              </a:ext>
            </a:extLst>
          </p:cNvPr>
          <p:cNvGrpSpPr>
            <a:grpSpLocks noChangeAspect="1"/>
          </p:cNvGrpSpPr>
          <p:nvPr/>
        </p:nvGrpSpPr>
        <p:grpSpPr>
          <a:xfrm>
            <a:off x="7734563" y="2648788"/>
            <a:ext cx="3240000" cy="2387292"/>
            <a:chOff x="3777301" y="2101542"/>
            <a:chExt cx="3955723" cy="2914650"/>
          </a:xfrm>
        </p:grpSpPr>
        <p:sp>
          <p:nvSpPr>
            <p:cNvPr id="46" name="Rectangle 45">
              <a:extLst>
                <a:ext uri="{FF2B5EF4-FFF2-40B4-BE49-F238E27FC236}">
                  <a16:creationId xmlns:a16="http://schemas.microsoft.com/office/drawing/2014/main" id="{0417BFD1-A095-4D28-BFBB-278A86542F15}"/>
                </a:ext>
              </a:extLst>
            </p:cNvPr>
            <p:cNvSpPr/>
            <p:nvPr/>
          </p:nvSpPr>
          <p:spPr>
            <a:xfrm>
              <a:off x="3777301" y="2101542"/>
              <a:ext cx="1318574" cy="97155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85C39EA-BE73-4852-97FD-DB059C180B9E}"/>
                </a:ext>
              </a:extLst>
            </p:cNvPr>
            <p:cNvSpPr/>
            <p:nvPr/>
          </p:nvSpPr>
          <p:spPr>
            <a:xfrm>
              <a:off x="5095875" y="3073092"/>
              <a:ext cx="1318574" cy="971550"/>
            </a:xfrm>
            <a:prstGeom prst="rect">
              <a:avLst/>
            </a:prstGeom>
            <a:solidFill>
              <a:srgbClr val="758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B49DBE-FA49-403F-9548-F6A3EAA878C1}"/>
                </a:ext>
              </a:extLst>
            </p:cNvPr>
            <p:cNvSpPr/>
            <p:nvPr/>
          </p:nvSpPr>
          <p:spPr>
            <a:xfrm>
              <a:off x="3777301" y="4044642"/>
              <a:ext cx="1318574" cy="97155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E1BE739-D888-4754-8F0E-6AB2BB084B7B}"/>
                </a:ext>
              </a:extLst>
            </p:cNvPr>
            <p:cNvSpPr/>
            <p:nvPr/>
          </p:nvSpPr>
          <p:spPr>
            <a:xfrm>
              <a:off x="6414450" y="4044642"/>
              <a:ext cx="1318574" cy="971550"/>
            </a:xfrm>
            <a:prstGeom prst="rect">
              <a:avLst/>
            </a:prstGeom>
            <a:solidFill>
              <a:srgbClr val="D8CF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D3F2277-019C-4BBF-AE39-4AD5CDBEF64F}"/>
                </a:ext>
              </a:extLst>
            </p:cNvPr>
            <p:cNvSpPr/>
            <p:nvPr/>
          </p:nvSpPr>
          <p:spPr>
            <a:xfrm>
              <a:off x="6414450" y="2112130"/>
              <a:ext cx="1318574" cy="97155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圖形 2">
              <a:extLst>
                <a:ext uri="{FF2B5EF4-FFF2-40B4-BE49-F238E27FC236}">
                  <a16:creationId xmlns:a16="http://schemas.microsoft.com/office/drawing/2014/main" id="{93B5C627-880F-4292-9AF4-11D34BFC61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6588" y="2227317"/>
              <a:ext cx="720000" cy="720000"/>
            </a:xfrm>
            <a:prstGeom prst="rect">
              <a:avLst/>
            </a:prstGeom>
          </p:spPr>
        </p:pic>
        <p:pic>
          <p:nvPicPr>
            <p:cNvPr id="5" name="圖形 4">
              <a:extLst>
                <a:ext uri="{FF2B5EF4-FFF2-40B4-BE49-F238E27FC236}">
                  <a16:creationId xmlns:a16="http://schemas.microsoft.com/office/drawing/2014/main" id="{69FD47E2-E15C-4401-8150-FBB088570D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3737" y="2237905"/>
              <a:ext cx="720000" cy="720000"/>
            </a:xfrm>
            <a:prstGeom prst="rect">
              <a:avLst/>
            </a:prstGeom>
          </p:spPr>
        </p:pic>
        <p:pic>
          <p:nvPicPr>
            <p:cNvPr id="7" name="圖形 6">
              <a:extLst>
                <a:ext uri="{FF2B5EF4-FFF2-40B4-BE49-F238E27FC236}">
                  <a16:creationId xmlns:a16="http://schemas.microsoft.com/office/drawing/2014/main" id="{144D7F15-CDAE-42A0-8CF3-DC8CEFC5E6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737" y="4184111"/>
              <a:ext cx="720000" cy="720000"/>
            </a:xfrm>
            <a:prstGeom prst="rect">
              <a:avLst/>
            </a:prstGeom>
          </p:spPr>
        </p:pic>
        <p:pic>
          <p:nvPicPr>
            <p:cNvPr id="9" name="圖形 8">
              <a:extLst>
                <a:ext uri="{FF2B5EF4-FFF2-40B4-BE49-F238E27FC236}">
                  <a16:creationId xmlns:a16="http://schemas.microsoft.com/office/drawing/2014/main" id="{4CA300D1-009F-47B6-B3B1-EFA2A4B980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5163" y="3198867"/>
              <a:ext cx="720000" cy="720000"/>
            </a:xfrm>
            <a:prstGeom prst="rect">
              <a:avLst/>
            </a:prstGeom>
          </p:spPr>
        </p:pic>
        <p:pic>
          <p:nvPicPr>
            <p:cNvPr id="11" name="圖形 10">
              <a:extLst>
                <a:ext uri="{FF2B5EF4-FFF2-40B4-BE49-F238E27FC236}">
                  <a16:creationId xmlns:a16="http://schemas.microsoft.com/office/drawing/2014/main" id="{D239C34D-244B-43F4-88E0-93AAAFAE03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76588" y="4184111"/>
              <a:ext cx="720000" cy="720000"/>
            </a:xfrm>
            <a:prstGeom prst="rect">
              <a:avLst/>
            </a:prstGeom>
          </p:spPr>
        </p:pic>
      </p:grpSp>
    </p:spTree>
    <p:extLst>
      <p:ext uri="{BB962C8B-B14F-4D97-AF65-F5344CB8AC3E}">
        <p14:creationId xmlns:p14="http://schemas.microsoft.com/office/powerpoint/2010/main" val="3609835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27</a:t>
            </a:fld>
            <a:endParaRPr lang="en-US" dirty="0"/>
          </a:p>
        </p:txBody>
      </p:sp>
      <p:sp>
        <p:nvSpPr>
          <p:cNvPr id="15" name="TextBox 14">
            <a:extLst>
              <a:ext uri="{FF2B5EF4-FFF2-40B4-BE49-F238E27FC236}">
                <a16:creationId xmlns:a16="http://schemas.microsoft.com/office/drawing/2014/main" id="{5B869AE7-C2C3-4F36-A449-324A496B53D1}"/>
              </a:ext>
            </a:extLst>
          </p:cNvPr>
          <p:cNvSpPr txBox="1"/>
          <p:nvPr/>
        </p:nvSpPr>
        <p:spPr>
          <a:xfrm>
            <a:off x="0" y="741326"/>
            <a:ext cx="12191999" cy="923330"/>
          </a:xfrm>
          <a:prstGeom prst="rect">
            <a:avLst/>
          </a:prstGeom>
          <a:noFill/>
        </p:spPr>
        <p:txBody>
          <a:bodyPr wrap="square" rtlCol="0">
            <a:spAutoFit/>
          </a:bodyPr>
          <a:lstStyle/>
          <a:p>
            <a:pPr algn="ctr"/>
            <a:r>
              <a:rPr lang="zh-TW" altLang="en-US" sz="5400" b="1" dirty="0">
                <a:solidFill>
                  <a:schemeClr val="bg1"/>
                </a:solidFill>
                <a:latin typeface="Montserrat ExtraBold" panose="00000900000000000000" pitchFamily="50" charset="0"/>
              </a:rPr>
              <a:t>參考文獻</a:t>
            </a:r>
            <a:endParaRPr lang="en-US" sz="5400" b="1" dirty="0">
              <a:solidFill>
                <a:schemeClr val="bg1"/>
              </a:solidFill>
              <a:latin typeface="Montserrat ExtraBold" panose="00000900000000000000" pitchFamily="50" charset="0"/>
            </a:endParaRPr>
          </a:p>
        </p:txBody>
      </p:sp>
      <p:sp>
        <p:nvSpPr>
          <p:cNvPr id="16" name="TextBox 15">
            <a:extLst>
              <a:ext uri="{FF2B5EF4-FFF2-40B4-BE49-F238E27FC236}">
                <a16:creationId xmlns:a16="http://schemas.microsoft.com/office/drawing/2014/main" id="{FFBC2CD6-3F4A-4016-A6B8-39D53D52BB12}"/>
              </a:ext>
            </a:extLst>
          </p:cNvPr>
          <p:cNvSpPr txBox="1"/>
          <p:nvPr/>
        </p:nvSpPr>
        <p:spPr>
          <a:xfrm>
            <a:off x="563563" y="2224220"/>
            <a:ext cx="8858268" cy="3913444"/>
          </a:xfrm>
          <a:prstGeom prst="rect">
            <a:avLst/>
          </a:prstGeom>
          <a:noFill/>
        </p:spPr>
        <p:txBody>
          <a:bodyPr wrap="square" rtlCol="0">
            <a:spAutoFit/>
          </a:bodyPr>
          <a:lstStyle/>
          <a:p>
            <a:pPr>
              <a:lnSpc>
                <a:spcPts val="2000"/>
              </a:lnSpc>
            </a:pPr>
            <a:r>
              <a:rPr lang="en-US" sz="1200" dirty="0">
                <a:solidFill>
                  <a:schemeClr val="bg1"/>
                </a:solidFill>
                <a:latin typeface="Montserrat Light" panose="00000400000000000000" pitchFamily="50" charset="0"/>
              </a:rPr>
              <a:t>[1] Top 10 Backend Frameworks in 2024</a:t>
            </a:r>
          </a:p>
          <a:p>
            <a:pPr>
              <a:lnSpc>
                <a:spcPts val="2000"/>
              </a:lnSpc>
            </a:pPr>
            <a:r>
              <a:rPr lang="zh-TW" altLang="en-US" sz="1200" dirty="0">
                <a:solidFill>
                  <a:schemeClr val="bg1"/>
                </a:solidFill>
                <a:latin typeface="Montserrat Light" panose="00000400000000000000" pitchFamily="50" charset="0"/>
              </a:rPr>
              <a:t>網址</a:t>
            </a:r>
            <a:r>
              <a:rPr lang="en-US" altLang="zh-TW" sz="1200" dirty="0">
                <a:solidFill>
                  <a:schemeClr val="bg1"/>
                </a:solidFill>
                <a:latin typeface="Montserrat Light" panose="00000400000000000000" pitchFamily="50" charset="0"/>
              </a:rPr>
              <a:t>:</a:t>
            </a:r>
            <a:r>
              <a:rPr lang="en-US" sz="1200" dirty="0">
                <a:solidFill>
                  <a:schemeClr val="bg1"/>
                </a:solidFill>
                <a:latin typeface="Montserrat Light" panose="00000400000000000000" pitchFamily="50" charset="0"/>
              </a:rPr>
              <a:t>https://www.turing.com/resources/backend-frameworks</a:t>
            </a:r>
          </a:p>
          <a:p>
            <a:pPr>
              <a:lnSpc>
                <a:spcPts val="2000"/>
              </a:lnSpc>
            </a:pPr>
            <a:r>
              <a:rPr lang="en-US" sz="1200" dirty="0">
                <a:solidFill>
                  <a:schemeClr val="bg1"/>
                </a:solidFill>
                <a:latin typeface="Montserrat Light" panose="00000400000000000000" pitchFamily="50" charset="0"/>
              </a:rPr>
              <a:t>[2] </a:t>
            </a:r>
            <a:r>
              <a:rPr lang="en-US" sz="1200" dirty="0" err="1">
                <a:solidFill>
                  <a:schemeClr val="bg1"/>
                </a:solidFill>
                <a:latin typeface="Montserrat Light" panose="00000400000000000000" pitchFamily="50" charset="0"/>
              </a:rPr>
              <a:t>twtrubiks</a:t>
            </a:r>
            <a:r>
              <a:rPr lang="en-US" sz="1200" dirty="0">
                <a:solidFill>
                  <a:schemeClr val="bg1"/>
                </a:solidFill>
                <a:latin typeface="Montserrat Light" panose="00000400000000000000" pitchFamily="50" charset="0"/>
              </a:rPr>
              <a:t>/docker-tutorial</a:t>
            </a:r>
          </a:p>
          <a:p>
            <a:pPr>
              <a:lnSpc>
                <a:spcPts val="2000"/>
              </a:lnSpc>
            </a:pPr>
            <a:r>
              <a:rPr lang="zh-TW" altLang="en-US" sz="1200" dirty="0">
                <a:solidFill>
                  <a:schemeClr val="bg1"/>
                </a:solidFill>
                <a:latin typeface="Montserrat Light" panose="00000400000000000000" pitchFamily="50" charset="0"/>
              </a:rPr>
              <a:t>網址</a:t>
            </a:r>
            <a:r>
              <a:rPr lang="en-US" altLang="zh-TW" sz="1200" dirty="0">
                <a:solidFill>
                  <a:schemeClr val="bg1"/>
                </a:solidFill>
                <a:latin typeface="Montserrat Light" panose="00000400000000000000" pitchFamily="50" charset="0"/>
              </a:rPr>
              <a:t>:</a:t>
            </a:r>
            <a:r>
              <a:rPr lang="en-US" sz="1200" dirty="0">
                <a:solidFill>
                  <a:schemeClr val="bg1"/>
                </a:solidFill>
                <a:latin typeface="Montserrat Light" panose="00000400000000000000" pitchFamily="50" charset="0"/>
              </a:rPr>
              <a:t>https://github.com/</a:t>
            </a:r>
            <a:r>
              <a:rPr lang="en-US" sz="1200" dirty="0" err="1">
                <a:solidFill>
                  <a:schemeClr val="bg1"/>
                </a:solidFill>
                <a:latin typeface="Montserrat Light" panose="00000400000000000000" pitchFamily="50" charset="0"/>
              </a:rPr>
              <a:t>twtrubiks</a:t>
            </a:r>
            <a:r>
              <a:rPr lang="en-US" sz="1200" dirty="0">
                <a:solidFill>
                  <a:schemeClr val="bg1"/>
                </a:solidFill>
                <a:latin typeface="Montserrat Light" panose="00000400000000000000" pitchFamily="50" charset="0"/>
              </a:rPr>
              <a:t>/</a:t>
            </a:r>
            <a:r>
              <a:rPr lang="en-US" sz="1200" dirty="0" err="1">
                <a:solidFill>
                  <a:schemeClr val="bg1"/>
                </a:solidFill>
                <a:latin typeface="Montserrat Light" panose="00000400000000000000" pitchFamily="50" charset="0"/>
              </a:rPr>
              <a:t>docker</a:t>
            </a:r>
            <a:r>
              <a:rPr lang="en-US" sz="1200" dirty="0">
                <a:solidFill>
                  <a:schemeClr val="bg1"/>
                </a:solidFill>
                <a:latin typeface="Montserrat Light" panose="00000400000000000000" pitchFamily="50" charset="0"/>
              </a:rPr>
              <a:t>-tutorial</a:t>
            </a:r>
          </a:p>
          <a:p>
            <a:pPr>
              <a:lnSpc>
                <a:spcPts val="2000"/>
              </a:lnSpc>
            </a:pPr>
            <a:r>
              <a:rPr lang="en-US" sz="1200" dirty="0">
                <a:solidFill>
                  <a:schemeClr val="bg1"/>
                </a:solidFill>
                <a:latin typeface="Montserrat Light" panose="00000400000000000000" pitchFamily="50" charset="0"/>
              </a:rPr>
              <a:t>[3] Velocity 09: John </a:t>
            </a:r>
            <a:r>
              <a:rPr lang="en-US" sz="1200" dirty="0" err="1">
                <a:solidFill>
                  <a:schemeClr val="bg1"/>
                </a:solidFill>
                <a:latin typeface="Montserrat Light" panose="00000400000000000000" pitchFamily="50" charset="0"/>
              </a:rPr>
              <a:t>Allspaw</a:t>
            </a:r>
            <a:r>
              <a:rPr lang="en-US" sz="1200" dirty="0">
                <a:solidFill>
                  <a:schemeClr val="bg1"/>
                </a:solidFill>
                <a:latin typeface="Montserrat Light" panose="00000400000000000000" pitchFamily="50" charset="0"/>
              </a:rPr>
              <a:t> and Paul Hammond, "10+ Deploys Pe</a:t>
            </a:r>
          </a:p>
          <a:p>
            <a:pPr>
              <a:lnSpc>
                <a:spcPts val="2000"/>
              </a:lnSpc>
            </a:pPr>
            <a:r>
              <a:rPr lang="zh-TW" altLang="en-US" sz="1200" dirty="0">
                <a:solidFill>
                  <a:schemeClr val="bg1"/>
                </a:solidFill>
                <a:latin typeface="Montserrat Light" panose="00000400000000000000" pitchFamily="50" charset="0"/>
              </a:rPr>
              <a:t>網址</a:t>
            </a:r>
            <a:r>
              <a:rPr lang="en-US" altLang="zh-TW" sz="1200" dirty="0">
                <a:solidFill>
                  <a:schemeClr val="bg1"/>
                </a:solidFill>
                <a:latin typeface="Montserrat Light" panose="00000400000000000000" pitchFamily="50" charset="0"/>
              </a:rPr>
              <a:t>:</a:t>
            </a:r>
            <a:r>
              <a:rPr lang="en-US" sz="1200" dirty="0">
                <a:solidFill>
                  <a:schemeClr val="bg1"/>
                </a:solidFill>
                <a:latin typeface="Montserrat Light" panose="00000400000000000000" pitchFamily="50" charset="0"/>
              </a:rPr>
              <a:t>https://www.youtube.com/watch?v=LdOe18KhtT4</a:t>
            </a:r>
          </a:p>
          <a:p>
            <a:pPr>
              <a:lnSpc>
                <a:spcPts val="2000"/>
              </a:lnSpc>
            </a:pPr>
            <a:r>
              <a:rPr lang="en-US" sz="1200" dirty="0">
                <a:solidFill>
                  <a:schemeClr val="bg1"/>
                </a:solidFill>
                <a:latin typeface="Montserrat Light" panose="00000400000000000000" pitchFamily="50" charset="0"/>
              </a:rPr>
              <a:t>[4] What is DevOps?</a:t>
            </a:r>
          </a:p>
          <a:p>
            <a:pPr>
              <a:lnSpc>
                <a:spcPts val="2000"/>
              </a:lnSpc>
            </a:pPr>
            <a:r>
              <a:rPr lang="zh-TW" altLang="en-US" sz="1200" dirty="0">
                <a:solidFill>
                  <a:schemeClr val="bg1"/>
                </a:solidFill>
                <a:latin typeface="Montserrat Light" panose="00000400000000000000" pitchFamily="50" charset="0"/>
              </a:rPr>
              <a:t>網址</a:t>
            </a:r>
            <a:r>
              <a:rPr lang="en-US" altLang="zh-TW" sz="1200" dirty="0">
                <a:solidFill>
                  <a:schemeClr val="bg1"/>
                </a:solidFill>
                <a:latin typeface="Montserrat Light" panose="00000400000000000000" pitchFamily="50" charset="0"/>
              </a:rPr>
              <a:t>:</a:t>
            </a:r>
            <a:r>
              <a:rPr lang="en-US" sz="1200" dirty="0">
                <a:solidFill>
                  <a:schemeClr val="bg1"/>
                </a:solidFill>
                <a:latin typeface="Montserrat Light" panose="00000400000000000000" pitchFamily="50" charset="0"/>
              </a:rPr>
              <a:t>https://azure.microsoft.com/</a:t>
            </a:r>
            <a:r>
              <a:rPr lang="en-US" sz="1200" dirty="0" err="1">
                <a:solidFill>
                  <a:schemeClr val="bg1"/>
                </a:solidFill>
                <a:latin typeface="Montserrat Light" panose="00000400000000000000" pitchFamily="50" charset="0"/>
              </a:rPr>
              <a:t>en</a:t>
            </a:r>
            <a:r>
              <a:rPr lang="en-US" sz="1200" dirty="0">
                <a:solidFill>
                  <a:schemeClr val="bg1"/>
                </a:solidFill>
                <a:latin typeface="Montserrat Light" panose="00000400000000000000" pitchFamily="50" charset="0"/>
              </a:rPr>
              <a:t>-us/resources/cloud-</a:t>
            </a:r>
            <a:r>
              <a:rPr lang="en-US" sz="1200" dirty="0" err="1">
                <a:solidFill>
                  <a:schemeClr val="bg1"/>
                </a:solidFill>
                <a:latin typeface="Montserrat Light" panose="00000400000000000000" pitchFamily="50" charset="0"/>
              </a:rPr>
              <a:t>computingdictionary</a:t>
            </a:r>
            <a:r>
              <a:rPr lang="en-US" sz="1200" dirty="0">
                <a:solidFill>
                  <a:schemeClr val="bg1"/>
                </a:solidFill>
                <a:latin typeface="Montserrat Light" panose="00000400000000000000" pitchFamily="50" charset="0"/>
              </a:rPr>
              <a:t>/what-is-</a:t>
            </a:r>
            <a:r>
              <a:rPr lang="en-US" sz="1200" dirty="0" err="1">
                <a:solidFill>
                  <a:schemeClr val="bg1"/>
                </a:solidFill>
                <a:latin typeface="Montserrat Light" panose="00000400000000000000" pitchFamily="50" charset="0"/>
              </a:rPr>
              <a:t>devops</a:t>
            </a:r>
            <a:endParaRPr lang="en-US" sz="1200" dirty="0">
              <a:solidFill>
                <a:schemeClr val="bg1"/>
              </a:solidFill>
              <a:latin typeface="Montserrat Light" panose="00000400000000000000" pitchFamily="50" charset="0"/>
            </a:endParaRPr>
          </a:p>
          <a:p>
            <a:pPr>
              <a:lnSpc>
                <a:spcPts val="2000"/>
              </a:lnSpc>
            </a:pPr>
            <a:r>
              <a:rPr lang="en-US" sz="1200" dirty="0">
                <a:solidFill>
                  <a:schemeClr val="bg1"/>
                </a:solidFill>
                <a:latin typeface="Montserrat Light" panose="00000400000000000000" pitchFamily="50" charset="0"/>
              </a:rPr>
              <a:t>[5] What Is a Reverse Proxy Server?</a:t>
            </a:r>
          </a:p>
          <a:p>
            <a:pPr>
              <a:lnSpc>
                <a:spcPts val="2000"/>
              </a:lnSpc>
            </a:pPr>
            <a:r>
              <a:rPr lang="zh-TW" altLang="en-US" sz="1200" dirty="0">
                <a:solidFill>
                  <a:schemeClr val="bg1"/>
                </a:solidFill>
                <a:latin typeface="Montserrat Light" panose="00000400000000000000" pitchFamily="50" charset="0"/>
              </a:rPr>
              <a:t>網址</a:t>
            </a:r>
            <a:r>
              <a:rPr lang="en-US" altLang="zh-TW" sz="1200" dirty="0">
                <a:solidFill>
                  <a:schemeClr val="bg1"/>
                </a:solidFill>
                <a:latin typeface="Montserrat Light" panose="00000400000000000000" pitchFamily="50" charset="0"/>
              </a:rPr>
              <a:t>: </a:t>
            </a:r>
            <a:r>
              <a:rPr lang="en-US" sz="1200" dirty="0">
                <a:solidFill>
                  <a:schemeClr val="bg1"/>
                </a:solidFill>
                <a:latin typeface="Montserrat Light" panose="00000400000000000000" pitchFamily="50" charset="0"/>
              </a:rPr>
              <a:t>https://www.nginx.com/resources/glossary/reverse-proxy-server/</a:t>
            </a:r>
          </a:p>
          <a:p>
            <a:pPr>
              <a:lnSpc>
                <a:spcPts val="2000"/>
              </a:lnSpc>
            </a:pPr>
            <a:r>
              <a:rPr lang="en-US" altLang="zh-TW" sz="1200" dirty="0">
                <a:solidFill>
                  <a:schemeClr val="bg1"/>
                </a:solidFill>
                <a:latin typeface="Montserrat Light" panose="00000400000000000000" pitchFamily="50" charset="0"/>
              </a:rPr>
              <a:t>[6] When to use Kestrel with a reverse proxy</a:t>
            </a:r>
          </a:p>
          <a:p>
            <a:pPr>
              <a:lnSpc>
                <a:spcPts val="2000"/>
              </a:lnSpc>
            </a:pPr>
            <a:r>
              <a:rPr lang="zh-TW" altLang="en-US" sz="1200" dirty="0">
                <a:solidFill>
                  <a:schemeClr val="bg1"/>
                </a:solidFill>
                <a:latin typeface="Montserrat Light" panose="00000400000000000000" pitchFamily="50" charset="0"/>
              </a:rPr>
              <a:t>網址</a:t>
            </a:r>
            <a:r>
              <a:rPr lang="en-US" altLang="zh-TW" sz="1200" dirty="0">
                <a:solidFill>
                  <a:schemeClr val="bg1"/>
                </a:solidFill>
                <a:latin typeface="Montserrat Light" panose="00000400000000000000" pitchFamily="50" charset="0"/>
              </a:rPr>
              <a:t>: https://learn.microsoft.com/en-us/aspnet/core/fundamentals/servers/kestrel/when-to-use-a-reverse-proxy</a:t>
            </a:r>
            <a:endParaRPr lang="en-US" sz="1200" dirty="0">
              <a:solidFill>
                <a:schemeClr val="bg1"/>
              </a:solidFill>
              <a:latin typeface="Montserrat Light" panose="00000400000000000000" pitchFamily="50" charset="0"/>
            </a:endParaRPr>
          </a:p>
          <a:p>
            <a:pPr>
              <a:lnSpc>
                <a:spcPts val="2000"/>
              </a:lnSpc>
            </a:pPr>
            <a:r>
              <a:rPr lang="en-US" altLang="zh-TW" sz="1200">
                <a:solidFill>
                  <a:schemeClr val="bg1"/>
                </a:solidFill>
                <a:latin typeface="Montserrat Light" panose="00000400000000000000" pitchFamily="50" charset="0"/>
              </a:rPr>
              <a:t>[7] Configure ASP.NET Core to work with proxy servers and load balancers</a:t>
            </a:r>
            <a:endParaRPr lang="en-US" altLang="zh-TW" sz="1200" dirty="0">
              <a:solidFill>
                <a:schemeClr val="bg1"/>
              </a:solidFill>
              <a:latin typeface="Montserrat Light" panose="00000400000000000000" pitchFamily="50" charset="0"/>
            </a:endParaRPr>
          </a:p>
          <a:p>
            <a:pPr>
              <a:lnSpc>
                <a:spcPts val="2000"/>
              </a:lnSpc>
            </a:pPr>
            <a:r>
              <a:rPr lang="zh-TW" altLang="en-US" sz="1200" dirty="0">
                <a:solidFill>
                  <a:schemeClr val="bg1"/>
                </a:solidFill>
                <a:latin typeface="Montserrat Light" panose="00000400000000000000" pitchFamily="50" charset="0"/>
              </a:rPr>
              <a:t>網址</a:t>
            </a:r>
            <a:r>
              <a:rPr lang="en-US" altLang="zh-TW" sz="1200" dirty="0">
                <a:solidFill>
                  <a:schemeClr val="bg1"/>
                </a:solidFill>
                <a:latin typeface="Montserrat Light" panose="00000400000000000000" pitchFamily="50" charset="0"/>
              </a:rPr>
              <a:t>: https://learn.microsoft.com/en-us/aspnet/core/host-and-deploy/proxy-load-balancer</a:t>
            </a:r>
          </a:p>
          <a:p>
            <a:pPr>
              <a:lnSpc>
                <a:spcPts val="2000"/>
              </a:lnSpc>
            </a:pPr>
            <a:endParaRPr lang="en-US" sz="1200" dirty="0">
              <a:solidFill>
                <a:schemeClr val="bg1"/>
              </a:solidFill>
              <a:latin typeface="Montserrat Light" panose="00000400000000000000" pitchFamily="50" charset="0"/>
            </a:endParaRPr>
          </a:p>
        </p:txBody>
      </p:sp>
    </p:spTree>
    <p:extLst>
      <p:ext uri="{BB962C8B-B14F-4D97-AF65-F5344CB8AC3E}">
        <p14:creationId xmlns:p14="http://schemas.microsoft.com/office/powerpoint/2010/main" val="11808174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28</a:t>
            </a:fld>
            <a:endParaRPr lang="en-US" dirty="0"/>
          </a:p>
        </p:txBody>
      </p:sp>
      <p:sp>
        <p:nvSpPr>
          <p:cNvPr id="15" name="TextBox 14">
            <a:extLst>
              <a:ext uri="{FF2B5EF4-FFF2-40B4-BE49-F238E27FC236}">
                <a16:creationId xmlns:a16="http://schemas.microsoft.com/office/drawing/2014/main" id="{5B869AE7-C2C3-4F36-A449-324A496B53D1}"/>
              </a:ext>
            </a:extLst>
          </p:cNvPr>
          <p:cNvSpPr txBox="1"/>
          <p:nvPr/>
        </p:nvSpPr>
        <p:spPr>
          <a:xfrm>
            <a:off x="3696823" y="2998113"/>
            <a:ext cx="4798353" cy="861774"/>
          </a:xfrm>
          <a:prstGeom prst="rect">
            <a:avLst/>
          </a:prstGeom>
          <a:noFill/>
        </p:spPr>
        <p:txBody>
          <a:bodyPr wrap="square" rtlCol="0">
            <a:spAutoFit/>
          </a:bodyPr>
          <a:lstStyle/>
          <a:p>
            <a:pPr algn="ctr"/>
            <a:r>
              <a:rPr lang="en-US" sz="5000" b="1" dirty="0">
                <a:solidFill>
                  <a:srgbClr val="758187"/>
                </a:solidFill>
                <a:latin typeface="Montserrat ExtraBold" panose="00000900000000000000" pitchFamily="50" charset="0"/>
              </a:rPr>
              <a:t>THANK YOU</a:t>
            </a:r>
          </a:p>
        </p:txBody>
      </p:sp>
    </p:spTree>
    <p:extLst>
      <p:ext uri="{BB962C8B-B14F-4D97-AF65-F5344CB8AC3E}">
        <p14:creationId xmlns:p14="http://schemas.microsoft.com/office/powerpoint/2010/main" val="35514731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研究動機</a:t>
            </a:r>
            <a:endParaRPr lang="en-US" sz="3500" b="1" dirty="0">
              <a:solidFill>
                <a:schemeClr val="bg1"/>
              </a:solidFill>
              <a:latin typeface="Montserrat ExtraBold" panose="00000900000000000000" pitchFamily="50" charset="0"/>
            </a:endParaRPr>
          </a:p>
        </p:txBody>
      </p:sp>
      <p:sp>
        <p:nvSpPr>
          <p:cNvPr id="22" name="TextBox 62">
            <a:extLst>
              <a:ext uri="{FF2B5EF4-FFF2-40B4-BE49-F238E27FC236}">
                <a16:creationId xmlns:a16="http://schemas.microsoft.com/office/drawing/2014/main" id="{2F3FC161-87A3-4647-8EEF-18A4DB1C5F4A}"/>
              </a:ext>
            </a:extLst>
          </p:cNvPr>
          <p:cNvSpPr txBox="1"/>
          <p:nvPr/>
        </p:nvSpPr>
        <p:spPr>
          <a:xfrm>
            <a:off x="2583170" y="2599785"/>
            <a:ext cx="2284325" cy="20928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0" b="1" dirty="0">
                <a:solidFill>
                  <a:schemeClr val="bg1"/>
                </a:solidFill>
                <a:latin typeface="Montserrat Black" panose="00000A00000000000000" pitchFamily="50" charset="0"/>
              </a:rPr>
              <a:t>?</a:t>
            </a:r>
          </a:p>
        </p:txBody>
      </p:sp>
    </p:spTree>
    <p:extLst>
      <p:ext uri="{BB962C8B-B14F-4D97-AF65-F5344CB8AC3E}">
        <p14:creationId xmlns:p14="http://schemas.microsoft.com/office/powerpoint/2010/main" val="719921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108" name="Google Shape;2308;p37">
            <a:extLst>
              <a:ext uri="{FF2B5EF4-FFF2-40B4-BE49-F238E27FC236}">
                <a16:creationId xmlns:a16="http://schemas.microsoft.com/office/drawing/2014/main" id="{EA8F8D26-D95B-40D9-BD06-D3D14A5354BE}"/>
              </a:ext>
            </a:extLst>
          </p:cNvPr>
          <p:cNvSpPr/>
          <p:nvPr/>
        </p:nvSpPr>
        <p:spPr>
          <a:xfrm>
            <a:off x="2897551" y="2529000"/>
            <a:ext cx="1800000" cy="1800000"/>
          </a:xfrm>
          <a:prstGeom prst="ellipse">
            <a:avLst/>
          </a:prstGeom>
          <a:solidFill>
            <a:schemeClr val="tx2">
              <a:lumMod val="75000"/>
              <a:alpha val="50000"/>
            </a:schemeClr>
          </a:solidFill>
          <a:ln>
            <a:noFill/>
          </a:ln>
        </p:spPr>
        <p:txBody>
          <a:bodyPr spcFirstLastPara="1" wrap="square" lIns="121900" tIns="121900" rIns="121900" bIns="121900" anchor="ctr" anchorCtr="0">
            <a:noAutofit/>
          </a:bodyPr>
          <a:lstStyle/>
          <a:p>
            <a:pPr algn="ct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110" name="Google Shape;2310;p37">
            <a:extLst>
              <a:ext uri="{FF2B5EF4-FFF2-40B4-BE49-F238E27FC236}">
                <a16:creationId xmlns:a16="http://schemas.microsoft.com/office/drawing/2014/main" id="{AC2EEC9E-43E7-4409-96C1-5B2D2EC98D8B}"/>
              </a:ext>
            </a:extLst>
          </p:cNvPr>
          <p:cNvSpPr/>
          <p:nvPr/>
        </p:nvSpPr>
        <p:spPr>
          <a:xfrm>
            <a:off x="7494449" y="2529000"/>
            <a:ext cx="1800000" cy="1800000"/>
          </a:xfrm>
          <a:prstGeom prst="ellipse">
            <a:avLst/>
          </a:prstGeom>
          <a:solidFill>
            <a:schemeClr val="accent4">
              <a:lumMod val="75000"/>
              <a:alpha val="5127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112" name="Google Shape;2313;p37">
            <a:extLst>
              <a:ext uri="{FF2B5EF4-FFF2-40B4-BE49-F238E27FC236}">
                <a16:creationId xmlns:a16="http://schemas.microsoft.com/office/drawing/2014/main" id="{0B03A225-D4C3-45EE-91BB-7AE2A0F6A114}"/>
              </a:ext>
            </a:extLst>
          </p:cNvPr>
          <p:cNvSpPr txBox="1"/>
          <p:nvPr/>
        </p:nvSpPr>
        <p:spPr>
          <a:xfrm>
            <a:off x="2065566" y="4610142"/>
            <a:ext cx="3457006" cy="432400"/>
          </a:xfrm>
          <a:prstGeom prst="rect">
            <a:avLst/>
          </a:prstGeom>
          <a:noFill/>
          <a:ln>
            <a:noFill/>
          </a:ln>
        </p:spPr>
        <p:txBody>
          <a:bodyPr spcFirstLastPara="1" wrap="square" lIns="121900" tIns="121900" rIns="121900" bIns="121900" anchor="b" anchorCtr="0">
            <a:noAutofit/>
          </a:bodyPr>
          <a:lstStyle/>
          <a:p>
            <a:pPr algn="ctr"/>
            <a:r>
              <a:rPr lang="zh-TW" altLang="en-US" sz="2800"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endParaRPr sz="2800" dirty="0">
              <a:solidFill>
                <a:schemeClr val="dk1"/>
              </a:solidFill>
              <a:latin typeface="微軟正黑體" panose="020B0604030504040204" pitchFamily="34" charset="-120"/>
              <a:ea typeface="微軟正黑體" panose="020B0604030504040204" pitchFamily="34" charset="-120"/>
              <a:cs typeface="Montserrat SemiBold"/>
              <a:sym typeface="Montserrat SemiBold"/>
            </a:endParaRPr>
          </a:p>
        </p:txBody>
      </p:sp>
      <p:sp>
        <p:nvSpPr>
          <p:cNvPr id="113" name="Google Shape;2315;p37">
            <a:extLst>
              <a:ext uri="{FF2B5EF4-FFF2-40B4-BE49-F238E27FC236}">
                <a16:creationId xmlns:a16="http://schemas.microsoft.com/office/drawing/2014/main" id="{F0D36B55-7416-424E-B409-ED3FB238C7A5}"/>
              </a:ext>
            </a:extLst>
          </p:cNvPr>
          <p:cNvSpPr txBox="1"/>
          <p:nvPr/>
        </p:nvSpPr>
        <p:spPr>
          <a:xfrm>
            <a:off x="7397249" y="4618457"/>
            <a:ext cx="1994400" cy="432400"/>
          </a:xfrm>
          <a:prstGeom prst="rect">
            <a:avLst/>
          </a:prstGeom>
          <a:noFill/>
          <a:ln>
            <a:noFill/>
          </a:ln>
        </p:spPr>
        <p:txBody>
          <a:bodyPr spcFirstLastPara="1" wrap="square" lIns="121900" tIns="121900" rIns="121900" bIns="121900" anchor="b" anchorCtr="0">
            <a:noAutofit/>
          </a:bodyPr>
          <a:lstStyle/>
          <a:p>
            <a:pPr algn="ctr"/>
            <a:r>
              <a:rPr lang="zh-TW" altLang="en-US" sz="2800"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憑證</a:t>
            </a:r>
          </a:p>
        </p:txBody>
      </p:sp>
      <p:pic>
        <p:nvPicPr>
          <p:cNvPr id="117" name="圖形 116">
            <a:extLst>
              <a:ext uri="{FF2B5EF4-FFF2-40B4-BE49-F238E27FC236}">
                <a16:creationId xmlns:a16="http://schemas.microsoft.com/office/drawing/2014/main" id="{B5EF776E-D7AF-4782-B72D-538430EA42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8449" y="2943000"/>
            <a:ext cx="972000" cy="972000"/>
          </a:xfrm>
          <a:prstGeom prst="rect">
            <a:avLst/>
          </a:prstGeom>
        </p:spPr>
      </p:pic>
      <p:pic>
        <p:nvPicPr>
          <p:cNvPr id="118" name="圖形 117">
            <a:extLst>
              <a:ext uri="{FF2B5EF4-FFF2-40B4-BE49-F238E27FC236}">
                <a16:creationId xmlns:a16="http://schemas.microsoft.com/office/drawing/2014/main" id="{11395B92-6E2F-4D11-8CB4-77DA7FB00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11551" y="2943000"/>
            <a:ext cx="972000" cy="972000"/>
          </a:xfrm>
          <a:prstGeom prst="rect">
            <a:avLst/>
          </a:prstGeom>
        </p:spPr>
      </p:pic>
    </p:spTree>
    <p:extLst>
      <p:ext uri="{BB962C8B-B14F-4D97-AF65-F5344CB8AC3E}">
        <p14:creationId xmlns:p14="http://schemas.microsoft.com/office/powerpoint/2010/main" val="37794785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5</a:t>
            </a:fld>
            <a:endParaRPr lang="en-US" dirty="0"/>
          </a:p>
        </p:txBody>
      </p:sp>
      <p:sp>
        <p:nvSpPr>
          <p:cNvPr id="41" name="Google Shape;2308;p37">
            <a:extLst>
              <a:ext uri="{FF2B5EF4-FFF2-40B4-BE49-F238E27FC236}">
                <a16:creationId xmlns:a16="http://schemas.microsoft.com/office/drawing/2014/main" id="{16C1175E-15C2-47E1-9F39-ADEB5A3E0ED3}"/>
              </a:ext>
            </a:extLst>
          </p:cNvPr>
          <p:cNvSpPr/>
          <p:nvPr/>
        </p:nvSpPr>
        <p:spPr>
          <a:xfrm>
            <a:off x="8072051" y="2323400"/>
            <a:ext cx="861200" cy="861200"/>
          </a:xfrm>
          <a:prstGeom prst="ellipse">
            <a:avLst/>
          </a:prstGeom>
          <a:solidFill>
            <a:schemeClr val="bg1">
              <a:lumMod val="50000"/>
              <a:alpha val="50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3" name="Google Shape;2310;p37">
            <a:extLst>
              <a:ext uri="{FF2B5EF4-FFF2-40B4-BE49-F238E27FC236}">
                <a16:creationId xmlns:a16="http://schemas.microsoft.com/office/drawing/2014/main" id="{6F226CF3-5359-4CE3-838A-C9B3F32DF551}"/>
              </a:ext>
            </a:extLst>
          </p:cNvPr>
          <p:cNvSpPr/>
          <p:nvPr/>
        </p:nvSpPr>
        <p:spPr>
          <a:xfrm>
            <a:off x="8071251" y="4623524"/>
            <a:ext cx="861200" cy="861200"/>
          </a:xfrm>
          <a:prstGeom prst="ellipse">
            <a:avLst/>
          </a:prstGeom>
          <a:solidFill>
            <a:schemeClr val="accent4">
              <a:lumMod val="75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6" name="Google Shape;2313;p37">
            <a:extLst>
              <a:ext uri="{FF2B5EF4-FFF2-40B4-BE49-F238E27FC236}">
                <a16:creationId xmlns:a16="http://schemas.microsoft.com/office/drawing/2014/main" id="{67EBC0A4-9475-44C9-BAF4-1A5EC97D9DA5}"/>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49" name="Google Shape;2315;p37">
            <a:extLst>
              <a:ext uri="{FF2B5EF4-FFF2-40B4-BE49-F238E27FC236}">
                <a16:creationId xmlns:a16="http://schemas.microsoft.com/office/drawing/2014/main" id="{4C1CE9C4-1A7D-4DC3-BA85-F38A92449382}"/>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51" name="Google Shape;2317;p37">
            <a:extLst>
              <a:ext uri="{FF2B5EF4-FFF2-40B4-BE49-F238E27FC236}">
                <a16:creationId xmlns:a16="http://schemas.microsoft.com/office/drawing/2014/main" id="{C31AD122-AA6B-4DF0-878F-15E4154C0287}"/>
              </a:ext>
            </a:extLst>
          </p:cNvPr>
          <p:cNvCxnSpPr>
            <a:cxnSpLocks/>
            <a:stCxn id="41" idx="4"/>
            <a:endCxn id="43" idx="0"/>
          </p:cNvCxnSpPr>
          <p:nvPr/>
        </p:nvCxnSpPr>
        <p:spPr>
          <a:xfrm rot="5400000">
            <a:off x="7782789" y="3903662"/>
            <a:ext cx="1438924"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105" name="圖形 104">
            <a:extLst>
              <a:ext uri="{FF2B5EF4-FFF2-40B4-BE49-F238E27FC236}">
                <a16:creationId xmlns:a16="http://schemas.microsoft.com/office/drawing/2014/main" id="{053AA2AC-47F8-4FA1-8FBA-141D43744C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106" name="圖形 105">
            <a:extLst>
              <a:ext uri="{FF2B5EF4-FFF2-40B4-BE49-F238E27FC236}">
                <a16:creationId xmlns:a16="http://schemas.microsoft.com/office/drawing/2014/main" id="{A21FA121-2364-4827-BF9B-F88FAC20D1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
        <p:nvSpPr>
          <p:cNvPr id="77" name="Google Shape;2319;p37">
            <a:extLst>
              <a:ext uri="{FF2B5EF4-FFF2-40B4-BE49-F238E27FC236}">
                <a16:creationId xmlns:a16="http://schemas.microsoft.com/office/drawing/2014/main" id="{E31CB64A-F100-470C-8085-06C27B7B13F4}"/>
              </a:ext>
            </a:extLst>
          </p:cNvPr>
          <p:cNvSpPr/>
          <p:nvPr/>
        </p:nvSpPr>
        <p:spPr>
          <a:xfrm>
            <a:off x="930919" y="2043666"/>
            <a:ext cx="3091200" cy="12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78" name="Google Shape;2320;p37">
            <a:extLst>
              <a:ext uri="{FF2B5EF4-FFF2-40B4-BE49-F238E27FC236}">
                <a16:creationId xmlns:a16="http://schemas.microsoft.com/office/drawing/2014/main" id="{663BEDBD-5296-4809-A6A8-879A4BC6C0DF}"/>
              </a:ext>
            </a:extLst>
          </p:cNvPr>
          <p:cNvSpPr/>
          <p:nvPr/>
        </p:nvSpPr>
        <p:spPr>
          <a:xfrm>
            <a:off x="930919" y="4964400"/>
            <a:ext cx="3091200" cy="12600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79" name="Google Shape;2321;p37">
            <a:extLst>
              <a:ext uri="{FF2B5EF4-FFF2-40B4-BE49-F238E27FC236}">
                <a16:creationId xmlns:a16="http://schemas.microsoft.com/office/drawing/2014/main" id="{4C9E1206-BE6E-4206-9648-0125DEF9DB54}"/>
              </a:ext>
            </a:extLst>
          </p:cNvPr>
          <p:cNvSpPr/>
          <p:nvPr/>
        </p:nvSpPr>
        <p:spPr>
          <a:xfrm>
            <a:off x="930919" y="3504033"/>
            <a:ext cx="3091200" cy="1260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80" name="Google Shape;2335;p37">
            <a:extLst>
              <a:ext uri="{FF2B5EF4-FFF2-40B4-BE49-F238E27FC236}">
                <a16:creationId xmlns:a16="http://schemas.microsoft.com/office/drawing/2014/main" id="{6CA260F0-E365-4FF5-A828-AF9DDC0EED94}"/>
              </a:ext>
            </a:extLst>
          </p:cNvPr>
          <p:cNvSpPr txBox="1"/>
          <p:nvPr/>
        </p:nvSpPr>
        <p:spPr>
          <a:xfrm>
            <a:off x="930919" y="5073800"/>
            <a:ext cx="3091200" cy="10412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zh-TW" altLang="en-US"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環境單一</a:t>
            </a:r>
            <a:endParaRPr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107" name="Google Shape;2336;p37">
            <a:extLst>
              <a:ext uri="{FF2B5EF4-FFF2-40B4-BE49-F238E27FC236}">
                <a16:creationId xmlns:a16="http://schemas.microsoft.com/office/drawing/2014/main" id="{6A8BFBB7-A895-41C5-BFF4-D2A7081313FC}"/>
              </a:ext>
            </a:extLst>
          </p:cNvPr>
          <p:cNvSpPr txBox="1"/>
          <p:nvPr/>
        </p:nvSpPr>
        <p:spPr>
          <a:xfrm>
            <a:off x="930919" y="3634188"/>
            <a:ext cx="3091200" cy="10412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zh-TW" altLang="en-US"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環境建置麻煩</a:t>
            </a:r>
            <a:endParaRPr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108" name="Google Shape;2337;p37">
            <a:extLst>
              <a:ext uri="{FF2B5EF4-FFF2-40B4-BE49-F238E27FC236}">
                <a16:creationId xmlns:a16="http://schemas.microsoft.com/office/drawing/2014/main" id="{CA08D180-6643-4A32-90B4-CF64FB64974B}"/>
              </a:ext>
            </a:extLst>
          </p:cNvPr>
          <p:cNvSpPr txBox="1"/>
          <p:nvPr/>
        </p:nvSpPr>
        <p:spPr>
          <a:xfrm>
            <a:off x="930919" y="2152732"/>
            <a:ext cx="3091200" cy="10412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zh-TW" altLang="en-US"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相容性問題</a:t>
            </a:r>
            <a:endParaRPr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116" name="Google Shape;2322;p37">
            <a:extLst>
              <a:ext uri="{FF2B5EF4-FFF2-40B4-BE49-F238E27FC236}">
                <a16:creationId xmlns:a16="http://schemas.microsoft.com/office/drawing/2014/main" id="{8FC7FE80-16D4-432A-9BB9-4F0B80010EBB}"/>
              </a:ext>
            </a:extLst>
          </p:cNvPr>
          <p:cNvSpPr/>
          <p:nvPr/>
        </p:nvSpPr>
        <p:spPr>
          <a:xfrm>
            <a:off x="4549452" y="1529600"/>
            <a:ext cx="3091200" cy="4694800"/>
          </a:xfrm>
          <a:prstGeom prst="roundRect">
            <a:avLst>
              <a:gd name="adj" fmla="val 7405"/>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latin typeface="Montserrat Medium"/>
              <a:ea typeface="Montserrat Medium"/>
              <a:cs typeface="Montserrat Medium"/>
              <a:sym typeface="Montserrat Medium"/>
            </a:endParaRPr>
          </a:p>
        </p:txBody>
      </p:sp>
      <p:sp>
        <p:nvSpPr>
          <p:cNvPr id="117" name="Oval 1">
            <a:extLst>
              <a:ext uri="{FF2B5EF4-FFF2-40B4-BE49-F238E27FC236}">
                <a16:creationId xmlns:a16="http://schemas.microsoft.com/office/drawing/2014/main" id="{93C0A0C2-C61D-41FC-8B7D-20954F32D449}"/>
              </a:ext>
            </a:extLst>
          </p:cNvPr>
          <p:cNvSpPr/>
          <p:nvPr/>
        </p:nvSpPr>
        <p:spPr>
          <a:xfrm>
            <a:off x="5121631" y="2673332"/>
            <a:ext cx="1953681" cy="1953681"/>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8" name="圖形 117">
            <a:extLst>
              <a:ext uri="{FF2B5EF4-FFF2-40B4-BE49-F238E27FC236}">
                <a16:creationId xmlns:a16="http://schemas.microsoft.com/office/drawing/2014/main" id="{BA4223E6-E378-42D8-A812-DCF825BE1B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9466" y="3177948"/>
            <a:ext cx="976841" cy="976840"/>
          </a:xfrm>
          <a:prstGeom prst="rect">
            <a:avLst/>
          </a:prstGeom>
        </p:spPr>
      </p:pic>
      <p:sp>
        <p:nvSpPr>
          <p:cNvPr id="119" name="文字方塊 118">
            <a:extLst>
              <a:ext uri="{FF2B5EF4-FFF2-40B4-BE49-F238E27FC236}">
                <a16:creationId xmlns:a16="http://schemas.microsoft.com/office/drawing/2014/main" id="{041CD423-5051-44DF-AEC4-AACE3D1AAF68}"/>
              </a:ext>
            </a:extLst>
          </p:cNvPr>
          <p:cNvSpPr txBox="1"/>
          <p:nvPr/>
        </p:nvSpPr>
        <p:spPr>
          <a:xfrm>
            <a:off x="5154780" y="4821142"/>
            <a:ext cx="1878912" cy="369332"/>
          </a:xfrm>
          <a:prstGeom prst="rect">
            <a:avLst/>
          </a:prstGeom>
          <a:noFill/>
        </p:spPr>
        <p:txBody>
          <a:bodyPr wrap="none" rtlCol="0">
            <a:spAutoFit/>
          </a:bodyPr>
          <a:lstStyle/>
          <a:p>
            <a:pPr algn="ctr"/>
            <a:r>
              <a:rPr lang="zh-TW" altLang="en-US" dirty="0">
                <a:latin typeface="微軟正黑體" panose="020B0604030504040204" pitchFamily="34" charset="-120"/>
                <a:ea typeface="微軟正黑體" panose="020B0604030504040204" pitchFamily="34" charset="-120"/>
              </a:rPr>
              <a:t>透過</a:t>
            </a:r>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解決</a:t>
            </a:r>
          </a:p>
        </p:txBody>
      </p:sp>
      <p:sp>
        <p:nvSpPr>
          <p:cNvPr id="10" name="文字方塊 9">
            <a:extLst>
              <a:ext uri="{FF2B5EF4-FFF2-40B4-BE49-F238E27FC236}">
                <a16:creationId xmlns:a16="http://schemas.microsoft.com/office/drawing/2014/main" id="{9985189F-2F18-42C2-9BA5-499A0FE671E7}"/>
              </a:ext>
            </a:extLst>
          </p:cNvPr>
          <p:cNvSpPr txBox="1"/>
          <p:nvPr/>
        </p:nvSpPr>
        <p:spPr>
          <a:xfrm>
            <a:off x="1306967" y="1527301"/>
            <a:ext cx="2339103"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一般伺服器架構</a:t>
            </a:r>
          </a:p>
        </p:txBody>
      </p:sp>
    </p:spTree>
    <p:extLst>
      <p:ext uri="{BB962C8B-B14F-4D97-AF65-F5344CB8AC3E}">
        <p14:creationId xmlns:p14="http://schemas.microsoft.com/office/powerpoint/2010/main" val="8767025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6</a:t>
            </a:fld>
            <a:endParaRPr lang="en-US" dirty="0"/>
          </a:p>
        </p:txBody>
      </p:sp>
      <p:sp>
        <p:nvSpPr>
          <p:cNvPr id="41" name="Google Shape;2308;p37">
            <a:extLst>
              <a:ext uri="{FF2B5EF4-FFF2-40B4-BE49-F238E27FC236}">
                <a16:creationId xmlns:a16="http://schemas.microsoft.com/office/drawing/2014/main" id="{16C1175E-15C2-47E1-9F39-ADEB5A3E0ED3}"/>
              </a:ext>
            </a:extLst>
          </p:cNvPr>
          <p:cNvSpPr/>
          <p:nvPr/>
        </p:nvSpPr>
        <p:spPr>
          <a:xfrm>
            <a:off x="8072051" y="2323400"/>
            <a:ext cx="861200" cy="861200"/>
          </a:xfrm>
          <a:prstGeom prst="ellipse">
            <a:avLst/>
          </a:prstGeom>
          <a:solidFill>
            <a:schemeClr val="bg1">
              <a:lumMod val="50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3" name="Google Shape;2310;p37">
            <a:extLst>
              <a:ext uri="{FF2B5EF4-FFF2-40B4-BE49-F238E27FC236}">
                <a16:creationId xmlns:a16="http://schemas.microsoft.com/office/drawing/2014/main" id="{6F226CF3-5359-4CE3-838A-C9B3F32DF551}"/>
              </a:ext>
            </a:extLst>
          </p:cNvPr>
          <p:cNvSpPr/>
          <p:nvPr/>
        </p:nvSpPr>
        <p:spPr>
          <a:xfrm>
            <a:off x="8071251" y="4592735"/>
            <a:ext cx="861200" cy="861200"/>
          </a:xfrm>
          <a:prstGeom prst="ellipse">
            <a:avLst/>
          </a:prstGeom>
          <a:solidFill>
            <a:schemeClr val="accent4">
              <a:lumMod val="75000"/>
              <a:alpha val="5127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6" name="Google Shape;2313;p37">
            <a:extLst>
              <a:ext uri="{FF2B5EF4-FFF2-40B4-BE49-F238E27FC236}">
                <a16:creationId xmlns:a16="http://schemas.microsoft.com/office/drawing/2014/main" id="{67EBC0A4-9475-44C9-BAF4-1A5EC97D9DA5}"/>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49" name="Google Shape;2315;p37">
            <a:extLst>
              <a:ext uri="{FF2B5EF4-FFF2-40B4-BE49-F238E27FC236}">
                <a16:creationId xmlns:a16="http://schemas.microsoft.com/office/drawing/2014/main" id="{4C1CE9C4-1A7D-4DC3-BA85-F38A92449382}"/>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51" name="Google Shape;2317;p37">
            <a:extLst>
              <a:ext uri="{FF2B5EF4-FFF2-40B4-BE49-F238E27FC236}">
                <a16:creationId xmlns:a16="http://schemas.microsoft.com/office/drawing/2014/main" id="{C31AD122-AA6B-4DF0-878F-15E4154C0287}"/>
              </a:ext>
            </a:extLst>
          </p:cNvPr>
          <p:cNvCxnSpPr>
            <a:cxnSpLocks/>
            <a:stCxn id="41" idx="4"/>
            <a:endCxn id="43" idx="0"/>
          </p:cNvCxnSpPr>
          <p:nvPr/>
        </p:nvCxnSpPr>
        <p:spPr>
          <a:xfrm rot="5400000">
            <a:off x="7798184" y="3888267"/>
            <a:ext cx="1408135"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105" name="圖形 104">
            <a:extLst>
              <a:ext uri="{FF2B5EF4-FFF2-40B4-BE49-F238E27FC236}">
                <a16:creationId xmlns:a16="http://schemas.microsoft.com/office/drawing/2014/main" id="{053AA2AC-47F8-4FA1-8FBA-141D43744C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106" name="圖形 105">
            <a:extLst>
              <a:ext uri="{FF2B5EF4-FFF2-40B4-BE49-F238E27FC236}">
                <a16:creationId xmlns:a16="http://schemas.microsoft.com/office/drawing/2014/main" id="{A21FA121-2364-4827-BF9B-F88FAC20D1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
        <p:nvSpPr>
          <p:cNvPr id="21" name="Google Shape;2319;p37">
            <a:extLst>
              <a:ext uri="{FF2B5EF4-FFF2-40B4-BE49-F238E27FC236}">
                <a16:creationId xmlns:a16="http://schemas.microsoft.com/office/drawing/2014/main" id="{F4528AB7-6AFB-4AC3-953C-5893C140FAE7}"/>
              </a:ext>
            </a:extLst>
          </p:cNvPr>
          <p:cNvSpPr/>
          <p:nvPr/>
        </p:nvSpPr>
        <p:spPr>
          <a:xfrm>
            <a:off x="930919" y="2043666"/>
            <a:ext cx="3091200" cy="972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2" name="Google Shape;2320;p37">
            <a:extLst>
              <a:ext uri="{FF2B5EF4-FFF2-40B4-BE49-F238E27FC236}">
                <a16:creationId xmlns:a16="http://schemas.microsoft.com/office/drawing/2014/main" id="{CC1932FA-620A-4395-81F0-0B78D72FFC62}"/>
              </a:ext>
            </a:extLst>
          </p:cNvPr>
          <p:cNvSpPr/>
          <p:nvPr/>
        </p:nvSpPr>
        <p:spPr>
          <a:xfrm>
            <a:off x="930919" y="4188566"/>
            <a:ext cx="3091200" cy="9720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3" name="Google Shape;2321;p37">
            <a:extLst>
              <a:ext uri="{FF2B5EF4-FFF2-40B4-BE49-F238E27FC236}">
                <a16:creationId xmlns:a16="http://schemas.microsoft.com/office/drawing/2014/main" id="{35D18501-0D4E-4D4A-A88F-40835B506964}"/>
              </a:ext>
            </a:extLst>
          </p:cNvPr>
          <p:cNvSpPr/>
          <p:nvPr/>
        </p:nvSpPr>
        <p:spPr>
          <a:xfrm>
            <a:off x="930919" y="3120849"/>
            <a:ext cx="3091200" cy="972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4" name="Google Shape;2335;p37">
            <a:extLst>
              <a:ext uri="{FF2B5EF4-FFF2-40B4-BE49-F238E27FC236}">
                <a16:creationId xmlns:a16="http://schemas.microsoft.com/office/drawing/2014/main" id="{E4CCC949-4326-43E8-AB50-2A7B830D899A}"/>
              </a:ext>
            </a:extLst>
          </p:cNvPr>
          <p:cNvSpPr txBox="1"/>
          <p:nvPr/>
        </p:nvSpPr>
        <p:spPr>
          <a:xfrm>
            <a:off x="927497" y="4184683"/>
            <a:ext cx="309120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zh-TW" altLang="en-US"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每個容器皆須有憑證</a:t>
            </a:r>
            <a:endParaRPr lang="en-US" altLang="zh-TW"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25" name="Google Shape;2336;p37">
            <a:extLst>
              <a:ext uri="{FF2B5EF4-FFF2-40B4-BE49-F238E27FC236}">
                <a16:creationId xmlns:a16="http://schemas.microsoft.com/office/drawing/2014/main" id="{42986217-9797-4A96-930A-8E86CF759FC6}"/>
              </a:ext>
            </a:extLst>
          </p:cNvPr>
          <p:cNvSpPr txBox="1"/>
          <p:nvPr/>
        </p:nvSpPr>
        <p:spPr>
          <a:xfrm>
            <a:off x="927497" y="3116966"/>
            <a:ext cx="309120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zh-TW" altLang="en-US"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憑證會被放置於容器中</a:t>
            </a:r>
            <a:endParaRPr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26" name="Google Shape;2337;p37">
            <a:extLst>
              <a:ext uri="{FF2B5EF4-FFF2-40B4-BE49-F238E27FC236}">
                <a16:creationId xmlns:a16="http://schemas.microsoft.com/office/drawing/2014/main" id="{ECB808E5-99B5-409D-B077-5DD5B2C74C1F}"/>
              </a:ext>
            </a:extLst>
          </p:cNvPr>
          <p:cNvSpPr txBox="1"/>
          <p:nvPr/>
        </p:nvSpPr>
        <p:spPr>
          <a:xfrm>
            <a:off x="930919" y="2049349"/>
            <a:ext cx="309120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zh-TW" altLang="en-US"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使用</a:t>
            </a:r>
            <a:r>
              <a:rPr lang="en-US" altLang="zh-TW"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HTTP</a:t>
            </a:r>
            <a:endParaRPr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27" name="Google Shape;2322;p37">
            <a:extLst>
              <a:ext uri="{FF2B5EF4-FFF2-40B4-BE49-F238E27FC236}">
                <a16:creationId xmlns:a16="http://schemas.microsoft.com/office/drawing/2014/main" id="{709E675A-7DA4-47C2-87CE-20C3BC795CBF}"/>
              </a:ext>
            </a:extLst>
          </p:cNvPr>
          <p:cNvSpPr/>
          <p:nvPr/>
        </p:nvSpPr>
        <p:spPr>
          <a:xfrm>
            <a:off x="4549452" y="1529600"/>
            <a:ext cx="3091200" cy="4694800"/>
          </a:xfrm>
          <a:prstGeom prst="roundRect">
            <a:avLst>
              <a:gd name="adj" fmla="val 7405"/>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latin typeface="Montserrat Medium"/>
              <a:ea typeface="Montserrat Medium"/>
              <a:cs typeface="Montserrat Medium"/>
              <a:sym typeface="Montserrat Medium"/>
            </a:endParaRPr>
          </a:p>
        </p:txBody>
      </p:sp>
      <p:sp>
        <p:nvSpPr>
          <p:cNvPr id="29" name="Oval 1">
            <a:extLst>
              <a:ext uri="{FF2B5EF4-FFF2-40B4-BE49-F238E27FC236}">
                <a16:creationId xmlns:a16="http://schemas.microsoft.com/office/drawing/2014/main" id="{332C9E56-59AA-4701-A9DD-CD896EDB419D}"/>
              </a:ext>
            </a:extLst>
          </p:cNvPr>
          <p:cNvSpPr/>
          <p:nvPr/>
        </p:nvSpPr>
        <p:spPr>
          <a:xfrm>
            <a:off x="5121631" y="2673332"/>
            <a:ext cx="1953681" cy="1953681"/>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字方塊 30">
            <a:extLst>
              <a:ext uri="{FF2B5EF4-FFF2-40B4-BE49-F238E27FC236}">
                <a16:creationId xmlns:a16="http://schemas.microsoft.com/office/drawing/2014/main" id="{5FCFC54C-E384-465E-A734-92146DCA5135}"/>
              </a:ext>
            </a:extLst>
          </p:cNvPr>
          <p:cNvSpPr txBox="1"/>
          <p:nvPr/>
        </p:nvSpPr>
        <p:spPr>
          <a:xfrm>
            <a:off x="5078572" y="4821142"/>
            <a:ext cx="2031325" cy="369332"/>
          </a:xfrm>
          <a:prstGeom prst="rect">
            <a:avLst/>
          </a:prstGeom>
          <a:noFill/>
        </p:spPr>
        <p:txBody>
          <a:bodyPr wrap="none" rtlCol="0">
            <a:spAutoFit/>
          </a:bodyPr>
          <a:lstStyle/>
          <a:p>
            <a:pPr algn="ctr"/>
            <a:r>
              <a:rPr lang="zh-TW" altLang="en-US" dirty="0">
                <a:latin typeface="微軟正黑體" panose="020B0604030504040204" pitchFamily="34" charset="-120"/>
                <a:ea typeface="微軟正黑體" panose="020B0604030504040204" pitchFamily="34" charset="-120"/>
              </a:rPr>
              <a:t>使用反向代理解決</a:t>
            </a:r>
          </a:p>
        </p:txBody>
      </p:sp>
      <p:sp>
        <p:nvSpPr>
          <p:cNvPr id="32" name="文字方塊 31">
            <a:extLst>
              <a:ext uri="{FF2B5EF4-FFF2-40B4-BE49-F238E27FC236}">
                <a16:creationId xmlns:a16="http://schemas.microsoft.com/office/drawing/2014/main" id="{0592A3D8-EC6A-43F2-9DFD-AC8E665C41CF}"/>
              </a:ext>
            </a:extLst>
          </p:cNvPr>
          <p:cNvSpPr txBox="1"/>
          <p:nvPr/>
        </p:nvSpPr>
        <p:spPr>
          <a:xfrm>
            <a:off x="641017" y="1527301"/>
            <a:ext cx="3671005"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使用</a:t>
            </a:r>
            <a:r>
              <a:rPr lang="en-US" altLang="zh-TW" sz="2400" dirty="0">
                <a:latin typeface="微軟正黑體" panose="020B0604030504040204" pitchFamily="34" charset="-120"/>
                <a:ea typeface="微軟正黑體" panose="020B0604030504040204" pitchFamily="34" charset="-120"/>
              </a:rPr>
              <a:t>Docker</a:t>
            </a:r>
            <a:r>
              <a:rPr lang="zh-TW" altLang="en-US" sz="2400" dirty="0">
                <a:latin typeface="微軟正黑體" panose="020B0604030504040204" pitchFamily="34" charset="-120"/>
                <a:ea typeface="微軟正黑體" panose="020B0604030504040204" pitchFamily="34" charset="-120"/>
              </a:rPr>
              <a:t>會遇到的問題</a:t>
            </a:r>
          </a:p>
        </p:txBody>
      </p:sp>
      <p:pic>
        <p:nvPicPr>
          <p:cNvPr id="53" name="圖形 52">
            <a:extLst>
              <a:ext uri="{FF2B5EF4-FFF2-40B4-BE49-F238E27FC236}">
                <a16:creationId xmlns:a16="http://schemas.microsoft.com/office/drawing/2014/main" id="{9EFE8DE5-25E8-4999-B8CF-1B88391C9D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06434" y="3146388"/>
            <a:ext cx="975600" cy="975600"/>
          </a:xfrm>
          <a:prstGeom prst="rect">
            <a:avLst/>
          </a:prstGeom>
        </p:spPr>
      </p:pic>
      <p:sp>
        <p:nvSpPr>
          <p:cNvPr id="54" name="Google Shape;2319;p37">
            <a:extLst>
              <a:ext uri="{FF2B5EF4-FFF2-40B4-BE49-F238E27FC236}">
                <a16:creationId xmlns:a16="http://schemas.microsoft.com/office/drawing/2014/main" id="{4705AA3E-361D-4D2D-9B98-E06C525AF9AE}"/>
              </a:ext>
            </a:extLst>
          </p:cNvPr>
          <p:cNvSpPr/>
          <p:nvPr/>
        </p:nvSpPr>
        <p:spPr>
          <a:xfrm>
            <a:off x="930919" y="5252400"/>
            <a:ext cx="3091200" cy="972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55" name="Google Shape;2337;p37">
            <a:extLst>
              <a:ext uri="{FF2B5EF4-FFF2-40B4-BE49-F238E27FC236}">
                <a16:creationId xmlns:a16="http://schemas.microsoft.com/office/drawing/2014/main" id="{EC472AC0-D9F3-4F1C-ADB5-D0D163F02ECB}"/>
              </a:ext>
            </a:extLst>
          </p:cNvPr>
          <p:cNvSpPr txBox="1"/>
          <p:nvPr/>
        </p:nvSpPr>
        <p:spPr>
          <a:xfrm>
            <a:off x="927497" y="5256283"/>
            <a:ext cx="309120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zh-TW" altLang="en-US"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憑證會過期</a:t>
            </a:r>
            <a:endParaRPr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Tree>
    <p:extLst>
      <p:ext uri="{BB962C8B-B14F-4D97-AF65-F5344CB8AC3E}">
        <p14:creationId xmlns:p14="http://schemas.microsoft.com/office/powerpoint/2010/main" val="19686418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7</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既有系統服務探討</a:t>
            </a:r>
          </a:p>
        </p:txBody>
      </p:sp>
      <p:pic>
        <p:nvPicPr>
          <p:cNvPr id="3" name="圖形 2">
            <a:extLst>
              <a:ext uri="{FF2B5EF4-FFF2-40B4-BE49-F238E27FC236}">
                <a16:creationId xmlns:a16="http://schemas.microsoft.com/office/drawing/2014/main" id="{9AC3A319-7885-4B7F-8B6E-43E8201027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3771" y="2847374"/>
            <a:ext cx="1445310" cy="1445310"/>
          </a:xfrm>
          <a:prstGeom prst="rect">
            <a:avLst/>
          </a:prstGeom>
        </p:spPr>
      </p:pic>
    </p:spTree>
    <p:extLst>
      <p:ext uri="{BB962C8B-B14F-4D97-AF65-F5344CB8AC3E}">
        <p14:creationId xmlns:p14="http://schemas.microsoft.com/office/powerpoint/2010/main" val="361860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透過</a:t>
            </a:r>
            <a:r>
              <a:rPr lang="en-US" altLang="zh-TW" sz="3500" b="1" dirty="0">
                <a:solidFill>
                  <a:schemeClr val="tx1">
                    <a:lumMod val="75000"/>
                    <a:lumOff val="25000"/>
                  </a:schemeClr>
                </a:solidFill>
                <a:latin typeface="Montserrat Light" panose="00000400000000000000" pitchFamily="50" charset="0"/>
              </a:rPr>
              <a:t>HTTPS</a:t>
            </a:r>
            <a:r>
              <a:rPr lang="zh-TW" altLang="en-US" sz="3500" b="1" dirty="0">
                <a:solidFill>
                  <a:schemeClr val="tx1">
                    <a:lumMod val="75000"/>
                    <a:lumOff val="25000"/>
                  </a:schemeClr>
                </a:solidFill>
                <a:latin typeface="Montserrat Light" panose="00000400000000000000" pitchFamily="50" charset="0"/>
              </a:rPr>
              <a:t>連進</a:t>
            </a:r>
            <a:r>
              <a:rPr lang="en-US" altLang="zh-TW" sz="3500" b="1" dirty="0">
                <a:solidFill>
                  <a:schemeClr val="tx1">
                    <a:lumMod val="75000"/>
                    <a:lumOff val="25000"/>
                  </a:schemeClr>
                </a:solidFill>
                <a:latin typeface="Montserrat Light" panose="00000400000000000000" pitchFamily="50" charset="0"/>
              </a:rPr>
              <a:t>AP server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8</a:t>
            </a:fld>
            <a:endParaRPr lang="en-US" dirty="0"/>
          </a:p>
        </p:txBody>
      </p:sp>
      <p:sp>
        <p:nvSpPr>
          <p:cNvPr id="9" name="文字方塊 8">
            <a:extLst>
              <a:ext uri="{FF2B5EF4-FFF2-40B4-BE49-F238E27FC236}">
                <a16:creationId xmlns:a16="http://schemas.microsoft.com/office/drawing/2014/main" id="{07F6289A-929F-4935-925A-5A144A2C42DE}"/>
              </a:ext>
            </a:extLst>
          </p:cNvPr>
          <p:cNvSpPr txBox="1"/>
          <p:nvPr/>
        </p:nvSpPr>
        <p:spPr>
          <a:xfrm>
            <a:off x="1704975" y="5186962"/>
            <a:ext cx="2651560" cy="113249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須設定服務檔</a:t>
            </a: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環境需手動建置</a:t>
            </a:r>
          </a:p>
        </p:txBody>
      </p:sp>
      <p:sp>
        <p:nvSpPr>
          <p:cNvPr id="10" name="矩形 9">
            <a:extLst>
              <a:ext uri="{FF2B5EF4-FFF2-40B4-BE49-F238E27FC236}">
                <a16:creationId xmlns:a16="http://schemas.microsoft.com/office/drawing/2014/main" id="{07B29C82-EA03-499D-802C-1A7510296934}"/>
              </a:ext>
            </a:extLst>
          </p:cNvPr>
          <p:cNvSpPr/>
          <p:nvPr/>
        </p:nvSpPr>
        <p:spPr>
          <a:xfrm>
            <a:off x="9513225" y="6382826"/>
            <a:ext cx="360000" cy="3600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BBEC098F-9D5B-40B0-90E7-1F332ACFD90D}"/>
              </a:ext>
            </a:extLst>
          </p:cNvPr>
          <p:cNvSpPr txBox="1"/>
          <p:nvPr/>
        </p:nvSpPr>
        <p:spPr>
          <a:xfrm>
            <a:off x="9873225" y="6382826"/>
            <a:ext cx="1973617" cy="369332"/>
          </a:xfrm>
          <a:prstGeom prst="rect">
            <a:avLst/>
          </a:prstGeom>
          <a:noFill/>
        </p:spPr>
        <p:txBody>
          <a:bodyPr wrap="none" rtlCol="0">
            <a:spAutoFit/>
          </a:bodyPr>
          <a:lstStyle/>
          <a:p>
            <a:r>
              <a:rPr lang="zh-TW" altLang="en-US" dirty="0">
                <a:latin typeface="Montserrat Light" panose="00000400000000000000" pitchFamily="2" charset="0"/>
              </a:rPr>
              <a:t>代表</a:t>
            </a:r>
            <a:r>
              <a:rPr lang="en-US" altLang="zh-TW" dirty="0">
                <a:latin typeface="Montserrat Light" panose="00000400000000000000" pitchFamily="2" charset="0"/>
              </a:rPr>
              <a:t>Web Server</a:t>
            </a:r>
            <a:endParaRPr lang="zh-TW" altLang="en-US" dirty="0">
              <a:latin typeface="Montserrat Light" panose="00000400000000000000" pitchFamily="2" charset="0"/>
            </a:endParaRPr>
          </a:p>
        </p:txBody>
      </p:sp>
      <p:sp>
        <p:nvSpPr>
          <p:cNvPr id="14" name="矩形 13">
            <a:extLst>
              <a:ext uri="{FF2B5EF4-FFF2-40B4-BE49-F238E27FC236}">
                <a16:creationId xmlns:a16="http://schemas.microsoft.com/office/drawing/2014/main" id="{8E44C2C9-CD25-4482-B830-8981436FF431}"/>
              </a:ext>
            </a:extLst>
          </p:cNvPr>
          <p:cNvSpPr/>
          <p:nvPr/>
        </p:nvSpPr>
        <p:spPr>
          <a:xfrm>
            <a:off x="9513225" y="5926452"/>
            <a:ext cx="360000" cy="360000"/>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DA2435E0-34FC-40E2-B0D9-7889B5352ECD}"/>
              </a:ext>
            </a:extLst>
          </p:cNvPr>
          <p:cNvSpPr txBox="1"/>
          <p:nvPr/>
        </p:nvSpPr>
        <p:spPr>
          <a:xfrm>
            <a:off x="9873225" y="5926452"/>
            <a:ext cx="1755609" cy="369332"/>
          </a:xfrm>
          <a:prstGeom prst="rect">
            <a:avLst/>
          </a:prstGeom>
          <a:noFill/>
        </p:spPr>
        <p:txBody>
          <a:bodyPr wrap="none" rtlCol="0">
            <a:spAutoFit/>
          </a:bodyPr>
          <a:lstStyle/>
          <a:p>
            <a:r>
              <a:rPr lang="zh-TW" altLang="en-US" dirty="0">
                <a:latin typeface="Montserrat Light" panose="00000400000000000000" pitchFamily="2" charset="0"/>
              </a:rPr>
              <a:t>代表</a:t>
            </a:r>
            <a:r>
              <a:rPr lang="en-US" altLang="zh-TW" dirty="0">
                <a:latin typeface="Montserrat Light" panose="00000400000000000000" pitchFamily="2" charset="0"/>
              </a:rPr>
              <a:t>AP Server</a:t>
            </a:r>
            <a:endParaRPr lang="zh-TW" altLang="en-US" dirty="0">
              <a:latin typeface="Montserrat Light" panose="00000400000000000000" pitchFamily="2" charset="0"/>
            </a:endParaRPr>
          </a:p>
        </p:txBody>
      </p:sp>
      <p:pic>
        <p:nvPicPr>
          <p:cNvPr id="2050" name="Picture 2">
            <a:extLst>
              <a:ext uri="{FF2B5EF4-FFF2-40B4-BE49-F238E27FC236}">
                <a16:creationId xmlns:a16="http://schemas.microsoft.com/office/drawing/2014/main" id="{371A5F6F-5962-447D-82F4-E4AD71AFC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2325"/>
            <a:ext cx="12192000" cy="267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9853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4DA2FEA-FCC4-4928-AB67-F9BA44947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2325"/>
            <a:ext cx="12192000" cy="26717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透過</a:t>
            </a:r>
            <a:r>
              <a:rPr lang="en-US" altLang="zh-TW" sz="3500" b="1" dirty="0">
                <a:solidFill>
                  <a:schemeClr val="tx1">
                    <a:lumMod val="75000"/>
                    <a:lumOff val="25000"/>
                  </a:schemeClr>
                </a:solidFill>
                <a:latin typeface="Montserrat Light" panose="00000400000000000000" pitchFamily="50" charset="0"/>
              </a:rPr>
              <a:t>HTTPS</a:t>
            </a:r>
            <a:r>
              <a:rPr lang="zh-TW" altLang="en-US" sz="3500" b="1" dirty="0">
                <a:solidFill>
                  <a:schemeClr val="tx1">
                    <a:lumMod val="75000"/>
                    <a:lumOff val="25000"/>
                  </a:schemeClr>
                </a:solidFill>
                <a:latin typeface="Montserrat Light" panose="00000400000000000000" pitchFamily="50" charset="0"/>
              </a:rPr>
              <a:t>連進</a:t>
            </a:r>
            <a:r>
              <a:rPr lang="en-US" altLang="zh-TW" sz="3500" b="1" dirty="0">
                <a:solidFill>
                  <a:schemeClr val="tx1">
                    <a:lumMod val="75000"/>
                    <a:lumOff val="25000"/>
                  </a:schemeClr>
                </a:solidFill>
                <a:latin typeface="Montserrat Light" panose="00000400000000000000" pitchFamily="50" charset="0"/>
              </a:rPr>
              <a:t>AP server(</a:t>
            </a:r>
            <a:r>
              <a:rPr lang="zh-TW" altLang="en-US" sz="3500" b="1" dirty="0">
                <a:solidFill>
                  <a:schemeClr val="tx1">
                    <a:lumMod val="75000"/>
                    <a:lumOff val="25000"/>
                  </a:schemeClr>
                </a:solidFill>
                <a:latin typeface="Montserrat Light" panose="00000400000000000000" pitchFamily="50" charset="0"/>
              </a:rPr>
              <a:t>包進</a:t>
            </a:r>
            <a:r>
              <a:rPr lang="en-US" altLang="zh-TW" sz="3500" b="1" dirty="0">
                <a:solidFill>
                  <a:schemeClr val="tx1">
                    <a:lumMod val="75000"/>
                    <a:lumOff val="25000"/>
                  </a:schemeClr>
                </a:solidFill>
                <a:latin typeface="Montserrat Light" panose="00000400000000000000" pitchFamily="50" charset="0"/>
              </a:rPr>
              <a:t>Docker)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9</a:t>
            </a:fld>
            <a:endParaRPr lang="en-US" dirty="0"/>
          </a:p>
        </p:txBody>
      </p:sp>
      <p:sp>
        <p:nvSpPr>
          <p:cNvPr id="10" name="Google Shape;2319;p37">
            <a:extLst>
              <a:ext uri="{FF2B5EF4-FFF2-40B4-BE49-F238E27FC236}">
                <a16:creationId xmlns:a16="http://schemas.microsoft.com/office/drawing/2014/main" id="{AEB2B9AA-D9ED-4028-8EE5-A87DF13DC9B5}"/>
              </a:ext>
            </a:extLst>
          </p:cNvPr>
          <p:cNvSpPr/>
          <p:nvPr/>
        </p:nvSpPr>
        <p:spPr>
          <a:xfrm>
            <a:off x="2038351" y="1665515"/>
            <a:ext cx="9153524" cy="3425074"/>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1" name="文字方塊 10">
            <a:extLst>
              <a:ext uri="{FF2B5EF4-FFF2-40B4-BE49-F238E27FC236}">
                <a16:creationId xmlns:a16="http://schemas.microsoft.com/office/drawing/2014/main" id="{74DC768F-CB59-4BF1-B6B9-A651827045F8}"/>
              </a:ext>
            </a:extLst>
          </p:cNvPr>
          <p:cNvSpPr txBox="1"/>
          <p:nvPr/>
        </p:nvSpPr>
        <p:spPr>
          <a:xfrm>
            <a:off x="1704975" y="5186962"/>
            <a:ext cx="3243196" cy="1132490"/>
          </a:xfrm>
          <a:prstGeom prst="rect">
            <a:avLst/>
          </a:prstGeom>
          <a:noFill/>
        </p:spPr>
        <p:txBody>
          <a:bodyPr wrap="none" rtlCol="0">
            <a:spAutoFit/>
          </a:bodyPr>
          <a:lstStyle/>
          <a:p>
            <a:pPr marL="285750" indent="-285750">
              <a:lnSpc>
                <a:spcPct val="150000"/>
              </a:lnSpc>
              <a:buFont typeface="Arial" panose="020B0604020202020204" pitchFamily="34" charset="0"/>
              <a:buChar char="•"/>
            </a:pP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憑證會被包進容器內</a:t>
            </a:r>
          </a:p>
        </p:txBody>
      </p:sp>
      <p:sp>
        <p:nvSpPr>
          <p:cNvPr id="14" name="矩形 13">
            <a:extLst>
              <a:ext uri="{FF2B5EF4-FFF2-40B4-BE49-F238E27FC236}">
                <a16:creationId xmlns:a16="http://schemas.microsoft.com/office/drawing/2014/main" id="{8A5975E9-CE52-465E-9503-0C080CA00C72}"/>
              </a:ext>
            </a:extLst>
          </p:cNvPr>
          <p:cNvSpPr/>
          <p:nvPr/>
        </p:nvSpPr>
        <p:spPr>
          <a:xfrm>
            <a:off x="9513225" y="5950120"/>
            <a:ext cx="360000" cy="3600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396DB3B9-E695-4C5E-BACF-ED6A79633E39}"/>
              </a:ext>
            </a:extLst>
          </p:cNvPr>
          <p:cNvSpPr txBox="1"/>
          <p:nvPr/>
        </p:nvSpPr>
        <p:spPr>
          <a:xfrm>
            <a:off x="9873225" y="5950120"/>
            <a:ext cx="1973617" cy="369332"/>
          </a:xfrm>
          <a:prstGeom prst="rect">
            <a:avLst/>
          </a:prstGeom>
          <a:noFill/>
        </p:spPr>
        <p:txBody>
          <a:bodyPr wrap="none" rtlCol="0">
            <a:spAutoFit/>
          </a:bodyPr>
          <a:lstStyle/>
          <a:p>
            <a:r>
              <a:rPr lang="zh-TW" altLang="en-US" dirty="0">
                <a:latin typeface="Montserrat Light" panose="00000400000000000000" pitchFamily="2" charset="0"/>
              </a:rPr>
              <a:t>代表</a:t>
            </a:r>
            <a:r>
              <a:rPr lang="en-US" altLang="zh-TW" dirty="0">
                <a:latin typeface="Montserrat Light" panose="00000400000000000000" pitchFamily="2" charset="0"/>
              </a:rPr>
              <a:t>Web Server</a:t>
            </a:r>
            <a:endParaRPr lang="zh-TW" altLang="en-US" dirty="0">
              <a:latin typeface="Montserrat Light" panose="00000400000000000000" pitchFamily="2" charset="0"/>
            </a:endParaRPr>
          </a:p>
        </p:txBody>
      </p:sp>
      <p:sp>
        <p:nvSpPr>
          <p:cNvPr id="16" name="Google Shape;2319;p37">
            <a:extLst>
              <a:ext uri="{FF2B5EF4-FFF2-40B4-BE49-F238E27FC236}">
                <a16:creationId xmlns:a16="http://schemas.microsoft.com/office/drawing/2014/main" id="{28FE43BA-D9AE-47A7-96D8-008F6B55A604}"/>
              </a:ext>
            </a:extLst>
          </p:cNvPr>
          <p:cNvSpPr/>
          <p:nvPr/>
        </p:nvSpPr>
        <p:spPr>
          <a:xfrm>
            <a:off x="9513225" y="6406494"/>
            <a:ext cx="360000" cy="3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7" name="文字方塊 16">
            <a:extLst>
              <a:ext uri="{FF2B5EF4-FFF2-40B4-BE49-F238E27FC236}">
                <a16:creationId xmlns:a16="http://schemas.microsoft.com/office/drawing/2014/main" id="{E72050AF-1A54-4D3D-B3CC-796655CE136B}"/>
              </a:ext>
            </a:extLst>
          </p:cNvPr>
          <p:cNvSpPr txBox="1"/>
          <p:nvPr/>
        </p:nvSpPr>
        <p:spPr>
          <a:xfrm>
            <a:off x="9873225" y="6406494"/>
            <a:ext cx="2031325" cy="369332"/>
          </a:xfrm>
          <a:prstGeom prst="rect">
            <a:avLst/>
          </a:prstGeom>
          <a:noFill/>
        </p:spPr>
        <p:txBody>
          <a:bodyPr wrap="none" rtlCol="0">
            <a:spAutoFit/>
          </a:bodyPr>
          <a:lstStyle/>
          <a:p>
            <a:r>
              <a:rPr lang="zh-TW" altLang="en-US" dirty="0">
                <a:latin typeface="Montserrat Light" panose="00000400000000000000" pitchFamily="2" charset="0"/>
              </a:rPr>
              <a:t>包進容器內的流程</a:t>
            </a:r>
          </a:p>
        </p:txBody>
      </p:sp>
      <p:sp>
        <p:nvSpPr>
          <p:cNvPr id="18" name="矩形 17">
            <a:extLst>
              <a:ext uri="{FF2B5EF4-FFF2-40B4-BE49-F238E27FC236}">
                <a16:creationId xmlns:a16="http://schemas.microsoft.com/office/drawing/2014/main" id="{B85FEAF7-52FA-4D34-BDD8-7DE2B6BC40D6}"/>
              </a:ext>
            </a:extLst>
          </p:cNvPr>
          <p:cNvSpPr/>
          <p:nvPr/>
        </p:nvSpPr>
        <p:spPr>
          <a:xfrm>
            <a:off x="9513225" y="5493746"/>
            <a:ext cx="360000" cy="360000"/>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F9195423-6C3F-46B8-B003-FE234EEEA890}"/>
              </a:ext>
            </a:extLst>
          </p:cNvPr>
          <p:cNvSpPr txBox="1"/>
          <p:nvPr/>
        </p:nvSpPr>
        <p:spPr>
          <a:xfrm>
            <a:off x="9873225" y="5493746"/>
            <a:ext cx="1755609" cy="369332"/>
          </a:xfrm>
          <a:prstGeom prst="rect">
            <a:avLst/>
          </a:prstGeom>
          <a:noFill/>
        </p:spPr>
        <p:txBody>
          <a:bodyPr wrap="none" rtlCol="0">
            <a:spAutoFit/>
          </a:bodyPr>
          <a:lstStyle/>
          <a:p>
            <a:r>
              <a:rPr lang="zh-TW" altLang="en-US" dirty="0">
                <a:latin typeface="Montserrat Light" panose="00000400000000000000" pitchFamily="2" charset="0"/>
              </a:rPr>
              <a:t>代表</a:t>
            </a:r>
            <a:r>
              <a:rPr lang="en-US" altLang="zh-TW" dirty="0">
                <a:latin typeface="Montserrat Light" panose="00000400000000000000" pitchFamily="2" charset="0"/>
              </a:rPr>
              <a:t>AP Server</a:t>
            </a:r>
            <a:endParaRPr lang="zh-TW" altLang="en-US" dirty="0">
              <a:latin typeface="Montserrat Light" panose="00000400000000000000" pitchFamily="2" charset="0"/>
            </a:endParaRPr>
          </a:p>
        </p:txBody>
      </p:sp>
    </p:spTree>
    <p:extLst>
      <p:ext uri="{BB962C8B-B14F-4D97-AF65-F5344CB8AC3E}">
        <p14:creationId xmlns:p14="http://schemas.microsoft.com/office/powerpoint/2010/main" val="22324867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自訂 5">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D8D8D8"/>
      </a:accent5>
      <a:accent6>
        <a:srgbClr val="855D5D"/>
      </a:accent6>
      <a:hlink>
        <a:srgbClr val="CC9900"/>
      </a:hlink>
      <a:folHlink>
        <a:srgbClr val="96A9A9"/>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33391</TotalTime>
  <Words>969</Words>
  <Application>Microsoft Office PowerPoint</Application>
  <PresentationFormat>寬螢幕</PresentationFormat>
  <Paragraphs>260</Paragraphs>
  <Slides>28</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28</vt:i4>
      </vt:variant>
    </vt:vector>
  </HeadingPairs>
  <TitlesOfParts>
    <vt:vector size="39" baseType="lpstr">
      <vt:lpstr>微軟正黑體</vt:lpstr>
      <vt:lpstr>Arial</vt:lpstr>
      <vt:lpstr>Calibri</vt:lpstr>
      <vt:lpstr>Calibri Light</vt:lpstr>
      <vt:lpstr>Montserrat Black</vt:lpstr>
      <vt:lpstr>Montserrat ExtraBold</vt:lpstr>
      <vt:lpstr>Montserrat Light</vt:lpstr>
      <vt:lpstr>Montserrat Medium</vt:lpstr>
      <vt:lpstr>Poppins Light</vt:lpstr>
      <vt:lpstr>Wingdings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專題報告</dc:title>
  <dc:creator>Spl</dc:creator>
  <cp:lastModifiedBy>聖博 林</cp:lastModifiedBy>
  <cp:revision>4943</cp:revision>
  <dcterms:created xsi:type="dcterms:W3CDTF">2015-09-24T05:44:04Z</dcterms:created>
  <dcterms:modified xsi:type="dcterms:W3CDTF">2024-09-23T07:02:38Z</dcterms:modified>
</cp:coreProperties>
</file>